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4"/>
  </p:notesMasterIdLst>
  <p:handoutMasterIdLst>
    <p:handoutMasterId r:id="rId26"/>
  </p:handoutMasterIdLst>
  <p:sldIdLst>
    <p:sldId id="3297" r:id="rId3"/>
    <p:sldId id="3796" r:id="rId5"/>
    <p:sldId id="3658" r:id="rId6"/>
    <p:sldId id="3904" r:id="rId7"/>
    <p:sldId id="3827" r:id="rId8"/>
    <p:sldId id="3964" r:id="rId9"/>
    <p:sldId id="3829" r:id="rId10"/>
    <p:sldId id="3828" r:id="rId11"/>
    <p:sldId id="3866" r:id="rId12"/>
    <p:sldId id="4023" r:id="rId13"/>
    <p:sldId id="4025" r:id="rId14"/>
    <p:sldId id="4026" r:id="rId15"/>
    <p:sldId id="4024" r:id="rId16"/>
    <p:sldId id="4027" r:id="rId17"/>
    <p:sldId id="4028" r:id="rId18"/>
    <p:sldId id="4029" r:id="rId19"/>
    <p:sldId id="4030" r:id="rId20"/>
    <p:sldId id="3900" r:id="rId21"/>
    <p:sldId id="4031" r:id="rId22"/>
    <p:sldId id="4032" r:id="rId23"/>
    <p:sldId id="4033" r:id="rId24"/>
    <p:sldId id="3312" r:id="rId25"/>
  </p:sldIdLst>
  <p:sldSz cx="12188825" cy="6858000"/>
  <p:notesSz cx="6858000" cy="9144000"/>
  <p:embeddedFontLst>
    <p:embeddedFont>
      <p:font typeface="Arial Unicode MS" panose="020B0604020202020204" pitchFamily="34" charset="-122"/>
      <p:regular r:id="rId31"/>
    </p:embeddedFont>
    <p:embeddedFont>
      <p:font typeface="PingFang SC Regular" panose="020B0400000000000000" charset="-122"/>
      <p:regular r:id="rId32"/>
    </p:embeddedFont>
  </p:embeddedFontLst>
  <p:custDataLst>
    <p:tags r:id="rId33"/>
  </p:custDataLst>
  <p:defaultTextStyle>
    <a:defPPr>
      <a:defRPr lang="zh-CN"/>
    </a:defPPr>
    <a:lvl1pPr marL="0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8965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565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7530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130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6095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5695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4660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3625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a Vida Villanueva" initials="MVV" lastIdx="1" clrIdx="0"/>
  <p:cmAuthor id="1" name="Zhaoxinxin (amy, Information)" initials="Z(I" lastIdx="17" clrIdx="0"/>
  <p:cmAuthor id="2" name="Xiaobin (Shawn, Gauss)" initials="X(G" lastIdx="1" clrIdx="1"/>
  <p:cmAuthor id="3" name="lenovo" initials="l" lastIdx="6" clrIdx="2"/>
  <p:cmAuthor id="4" name="Administrator" initials="A" lastIdx="4" clrIdx="3"/>
  <p:cmAuthor id="5" name="宋洁然" initials="宋" lastIdx="2" clrIdx="1"/>
  <p:cmAuthor id="6" name="ming qiu" initials="m" lastIdx="17" clrIdx="1"/>
  <p:cmAuthor id="7" name="1206988966@qq.com" initials="1" lastIdx="1" clrIdx="2"/>
  <p:cmAuthor id="8" name="姜伟光" initials="姜" lastIdx="1" clrIdx="0"/>
  <p:cmAuthor id="9" name="1065053138@qq.com" initials="1" lastIdx="2" clrIdx="4"/>
  <p:cmAuthor id="11" name="57631" initials="5" lastIdx="3" clrIdx="10"/>
  <p:cmAuthor id="12" name="VincentHuang" initials="V" lastIdx="1" clrIdx="11"/>
  <p:cmAuthor id="13" name="zhang" initials="z" lastIdx="1" clrIdx="1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6C0A"/>
    <a:srgbClr val="F57C1B"/>
    <a:srgbClr val="F08212"/>
    <a:srgbClr val="FF750D"/>
    <a:srgbClr val="043A95"/>
    <a:srgbClr val="F08B00"/>
    <a:srgbClr val="F0F0F0"/>
    <a:srgbClr val="EC3E35"/>
    <a:srgbClr val="EE473C"/>
    <a:srgbClr val="1426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125"/>
    <p:restoredTop sz="97422" autoAdjust="0"/>
  </p:normalViewPr>
  <p:slideViewPr>
    <p:cSldViewPr snapToGrid="0" snapToObjects="1">
      <p:cViewPr varScale="1">
        <p:scale>
          <a:sx n="75" d="100"/>
          <a:sy n="75" d="100"/>
        </p:scale>
        <p:origin x="78" y="-66"/>
      </p:cViewPr>
      <p:guideLst>
        <p:guide orient="horz" pos="2700"/>
        <p:guide pos="404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-2432" y="-104"/>
      </p:cViewPr>
      <p:guideLst>
        <p:guide orient="horz" pos="3601"/>
        <p:guide pos="227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3" Type="http://schemas.openxmlformats.org/officeDocument/2006/relationships/tags" Target="tags/tag1.xml"/><Relationship Id="rId32" Type="http://schemas.openxmlformats.org/officeDocument/2006/relationships/font" Target="fonts/font2.fntdata"/><Relationship Id="rId31" Type="http://schemas.openxmlformats.org/officeDocument/2006/relationships/font" Target="fonts/font1.fntdata"/><Relationship Id="rId30" Type="http://schemas.openxmlformats.org/officeDocument/2006/relationships/commentAuthors" Target="commentAuthors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handoutMaster" Target="handoutMasters/handoutMaster1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2.png>
</file>

<file path=ppt/media/image3.wdp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DC7CB2-49CC-E54E-90A7-192F9304C139}" type="datetimeFigureOut">
              <a:rPr lang="zh-CN" altLang="en-US" smtClean="0"/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单击此处编辑母版文本样式</a:t>
            </a:r>
            <a:endParaRPr lang="en-US"/>
          </a:p>
          <a:p>
            <a:pPr lvl="1"/>
            <a:r>
              <a:rPr lang="en-US"/>
              <a:t>二级</a:t>
            </a:r>
            <a:endParaRPr lang="en-US"/>
          </a:p>
          <a:p>
            <a:pPr lvl="2"/>
            <a:r>
              <a:rPr lang="en-US"/>
              <a:t>三级</a:t>
            </a:r>
            <a:endParaRPr lang="en-US"/>
          </a:p>
          <a:p>
            <a:pPr lvl="3"/>
            <a:r>
              <a:rPr lang="en-US"/>
              <a:t>四级</a:t>
            </a:r>
            <a:endParaRPr lang="en-US"/>
          </a:p>
          <a:p>
            <a:pPr lvl="4"/>
            <a:r>
              <a:rPr lang="en-US"/>
              <a:t>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7DA9C9-1E53-8E43-B665-E23D097A63FE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4645" y="576143"/>
            <a:ext cx="5731412" cy="633681"/>
          </a:xfrm>
          <a:prstGeom prst="rect">
            <a:avLst/>
          </a:prstGeom>
        </p:spPr>
        <p:txBody>
          <a:bodyPr/>
          <a:lstStyle>
            <a:lvl1pPr algn="l">
              <a:defRPr sz="2600" b="1">
                <a:solidFill>
                  <a:srgbClr val="E46C0A"/>
                </a:solidFill>
                <a:latin typeface="Source Han Sans CN" pitchFamily="34" charset="-128"/>
                <a:ea typeface="Source Han Sans CN" pitchFamily="34" charset="-128"/>
              </a:defRPr>
            </a:lvl1pPr>
          </a:lstStyle>
          <a:p>
            <a:pPr fontAlgn="auto"/>
            <a:r>
              <a:rPr kumimoji="1" lang="zh-CN" altLang="en-US" strike="noStrike" noProof="1"/>
              <a:t>单击此处编辑母版标题样式</a:t>
            </a:r>
            <a:endParaRPr kumimoji="1"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>
              <a:defRPr lang="zh-CN" altLang="en-US" sz="2400" b="1">
                <a:solidFill>
                  <a:schemeClr val="tx1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defRPr>
            </a:lvl1pPr>
          </a:lstStyle>
          <a:p>
            <a:pPr marL="0" lvl="0" algn="l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>
            <a:off x="0" y="222935"/>
            <a:ext cx="103909" cy="492442"/>
          </a:xfrm>
          <a:prstGeom prst="rect">
            <a:avLst/>
          </a:prstGeom>
          <a:solidFill>
            <a:srgbClr val="FF9D00"/>
          </a:solidFill>
          <a:ln>
            <a:solidFill>
              <a:srgbClr val="FF9D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414286" y="721092"/>
            <a:ext cx="9832998" cy="0"/>
          </a:xfrm>
          <a:prstGeom prst="line">
            <a:avLst/>
          </a:prstGeom>
          <a:ln w="9525">
            <a:solidFill>
              <a:srgbClr val="FF9D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604" y="1122363"/>
            <a:ext cx="9141619" cy="2387600"/>
          </a:xfrm>
        </p:spPr>
        <p:txBody>
          <a:bodyPr anchor="b"/>
          <a:lstStyle>
            <a:lvl1pPr algn="ctr">
              <a:defRPr sz="5995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604" y="3602038"/>
            <a:ext cx="9141619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3765" indent="0" algn="ctr">
              <a:buNone/>
              <a:defRPr sz="1800"/>
            </a:lvl3pPr>
            <a:lvl4pPr marL="1370965" indent="0" algn="ctr">
              <a:buNone/>
              <a:defRPr sz="1600"/>
            </a:lvl4pPr>
            <a:lvl5pPr marL="1827530" indent="0" algn="ctr">
              <a:buNone/>
              <a:defRPr sz="1600"/>
            </a:lvl5pPr>
            <a:lvl6pPr marL="2284730" indent="0" algn="ctr">
              <a:buNone/>
              <a:defRPr sz="1600"/>
            </a:lvl6pPr>
            <a:lvl7pPr marL="2741295" indent="0" algn="ctr">
              <a:buNone/>
              <a:defRPr sz="1600"/>
            </a:lvl7pPr>
            <a:lvl8pPr marL="3198495" indent="0" algn="ctr">
              <a:buNone/>
              <a:defRPr sz="1600"/>
            </a:lvl8pPr>
            <a:lvl9pPr marL="3655695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946F7-F136-4492-9711-3AB1412AED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6E4FD-32D6-4D5B-AF8B-B322A585D2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microsoft.com/office/2007/relationships/hdphoto" Target="../media/image3.wdp"/><Relationship Id="rId7" Type="http://schemas.openxmlformats.org/officeDocument/2006/relationships/image" Target="../media/image2.png"/><Relationship Id="rId6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7" cstate="print">
            <a:alphaModFix amt="65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9612" y="5379394"/>
            <a:ext cx="2145047" cy="1938873"/>
          </a:xfrm>
          <a:prstGeom prst="rect">
            <a:avLst/>
          </a:prstGeom>
        </p:spPr>
      </p:pic>
      <p:pic>
        <p:nvPicPr>
          <p:cNvPr id="2" name="图片 5" descr="彩色logo.png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10487660" y="280988"/>
            <a:ext cx="1301750" cy="4318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TextBox 45"/>
          <p:cNvSpPr>
            <a:spLocks noChangeAspect="1"/>
          </p:cNvSpPr>
          <p:nvPr userDrawn="1"/>
        </p:nvSpPr>
        <p:spPr>
          <a:xfrm>
            <a:off x="-105410" y="6470015"/>
            <a:ext cx="427355" cy="20193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noFill/>
          </a:ln>
        </p:spPr>
        <p:txBody>
          <a:bodyPr wrap="square" lIns="0" tIns="0" rIns="0" bIns="0" anchor="t"/>
          <a:lstStyle/>
          <a:p>
            <a:pPr lvl="0" algn="ctr"/>
            <a:endParaRPr lang="zh-CN" altLang="en-US" sz="1000" dirty="0">
              <a:solidFill>
                <a:schemeClr val="bg1"/>
              </a:solidFill>
              <a:latin typeface="Arial" panose="020B0604020202020204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5" name="TextBox 45"/>
          <p:cNvSpPr>
            <a:spLocks noChangeAspect="1"/>
          </p:cNvSpPr>
          <p:nvPr userDrawn="1"/>
        </p:nvSpPr>
        <p:spPr>
          <a:xfrm>
            <a:off x="-24130" y="6484620"/>
            <a:ext cx="342900" cy="14224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noFill/>
          </a:ln>
        </p:spPr>
        <p:txBody>
          <a:bodyPr wrap="square" lIns="0" tIns="0" rIns="0" bIns="0" anchor="t"/>
          <a:lstStyle/>
          <a:p>
            <a:pPr lvl="0" algn="ctr"/>
            <a:fld id="{9A0DB2DC-4C9A-4742-B13C-FB6460FD3503}" type="slidenum">
              <a:rPr lang="zh-CN" altLang="en-US" sz="1200">
                <a:solidFill>
                  <a:schemeClr val="bg1"/>
                </a:solidFill>
                <a:latin typeface="Arial" panose="020B0604020202020204"/>
                <a:ea typeface="微软雅黑" panose="020B0503020204020204" charset="-122"/>
                <a:sym typeface="微软雅黑" panose="020B0503020204020204" charset="-122"/>
              </a:rPr>
            </a:fld>
            <a:endParaRPr lang="zh-CN" altLang="en-US" sz="1200" dirty="0">
              <a:solidFill>
                <a:schemeClr val="bg1"/>
              </a:solidFill>
              <a:latin typeface="Arial" panose="020B0604020202020204"/>
              <a:ea typeface="微软雅黑" panose="020B0503020204020204" charset="-122"/>
              <a:sym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hf sldNum="0" hdr="0" ftr="0" dt="0"/>
  <p:txStyles>
    <p:titleStyle>
      <a:lvl1pPr algn="ctr" defTabSz="608965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608965" rtl="0" eaLnBrk="1" latinLnBrk="0" hangingPunct="1">
        <a:spcBef>
          <a:spcPct val="20000"/>
        </a:spcBef>
        <a:buFont typeface="Arial" panose="020B0604020202020204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89965" indent="-381000" algn="l" defTabSz="608965" rtl="0" eaLnBrk="1" latinLnBrk="0" hangingPunct="1">
        <a:spcBef>
          <a:spcPct val="20000"/>
        </a:spcBef>
        <a:buFont typeface="Arial" panose="020B0604020202020204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365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2330" indent="-304800" algn="l" defTabSz="608965" rtl="0" eaLnBrk="1" latinLnBrk="0" hangingPunct="1">
        <a:spcBef>
          <a:spcPct val="20000"/>
        </a:spcBef>
        <a:buFont typeface="Arial" panose="020B0604020202020204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1295" indent="-304800" algn="l" defTabSz="608965" rtl="0" eaLnBrk="1" latinLnBrk="0" hangingPunct="1">
        <a:spcBef>
          <a:spcPct val="20000"/>
        </a:spcBef>
        <a:buFont typeface="Arial" panose="020B0604020202020204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0895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59860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69460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78425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8965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565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53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13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095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695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466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3625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4702175" y="1704340"/>
            <a:ext cx="2784475" cy="6451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6600" b="0">
                <a:gradFill flip="none" rotWithShape="1">
                  <a:gsLst>
                    <a:gs pos="0">
                      <a:srgbClr val="004078"/>
                    </a:gs>
                    <a:gs pos="48000">
                      <a:srgbClr val="00A8FF"/>
                    </a:gs>
                    <a:gs pos="47000">
                      <a:srgbClr val="0C60B1"/>
                    </a:gs>
                    <a:gs pos="76000">
                      <a:srgbClr val="004078"/>
                    </a:gs>
                    <a:gs pos="66000">
                      <a:srgbClr val="0C60B1"/>
                    </a:gs>
                  </a:gsLst>
                  <a:lin ang="16200000" scaled="0"/>
                  <a:tileRect/>
                </a:gradFill>
                <a:effectLst/>
                <a:latin typeface="造字工房朗倩（非商用）常规体"/>
                <a:ea typeface="造字工房朗倩（非商用）常规体"/>
                <a:cs typeface="方正正大黑"/>
              </a:defRPr>
            </a:lvl1pPr>
          </a:lstStyle>
          <a:p>
            <a:pPr marL="0" marR="0" lvl="0" indent="0" algn="ctr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E96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/>
              </a:rPr>
              <a:t>VASTDATA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FE96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" panose="020B0604020202020204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849053" y="1650365"/>
            <a:ext cx="4490720" cy="753110"/>
            <a:chOff x="7472" y="1565"/>
            <a:chExt cx="4252" cy="1135"/>
          </a:xfrm>
        </p:grpSpPr>
        <p:cxnSp>
          <p:nvCxnSpPr>
            <p:cNvPr id="13" name="直线连接符 12"/>
            <p:cNvCxnSpPr/>
            <p:nvPr/>
          </p:nvCxnSpPr>
          <p:spPr>
            <a:xfrm>
              <a:off x="7472" y="1565"/>
              <a:ext cx="4252" cy="0"/>
            </a:xfrm>
            <a:prstGeom prst="line">
              <a:avLst/>
            </a:prstGeom>
            <a:ln w="25400" cmpd="sng">
              <a:gradFill>
                <a:gsLst>
                  <a:gs pos="0">
                    <a:schemeClr val="accent1">
                      <a:lumMod val="5000"/>
                      <a:lumOff val="95000"/>
                      <a:alpha val="9000"/>
                    </a:schemeClr>
                  </a:gs>
                  <a:gs pos="49000">
                    <a:srgbClr val="FE9600"/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0" scaled="1"/>
              </a:gra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线连接符 13"/>
            <p:cNvCxnSpPr/>
            <p:nvPr/>
          </p:nvCxnSpPr>
          <p:spPr>
            <a:xfrm>
              <a:off x="7472" y="2700"/>
              <a:ext cx="4252" cy="0"/>
            </a:xfrm>
            <a:prstGeom prst="line">
              <a:avLst/>
            </a:prstGeom>
            <a:ln w="25400" cmpd="sng">
              <a:gradFill>
                <a:gsLst>
                  <a:gs pos="0">
                    <a:schemeClr val="accent1">
                      <a:lumMod val="5000"/>
                      <a:lumOff val="95000"/>
                      <a:alpha val="9000"/>
                    </a:schemeClr>
                  </a:gs>
                  <a:gs pos="49000">
                    <a:srgbClr val="FE9600"/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0" scaled="1"/>
              </a:gra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文本框 14"/>
          <p:cNvSpPr txBox="1"/>
          <p:nvPr/>
        </p:nvSpPr>
        <p:spPr>
          <a:xfrm>
            <a:off x="7310755" y="6466840"/>
            <a:ext cx="4566285" cy="2152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dist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北京海量数据技术股份有限公司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 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【内部资料  严禁外传】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92968" y="3013501"/>
            <a:ext cx="9402887" cy="829945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608965">
              <a:defRPr lang="zh-CN" altLang="en-US" sz="4400" b="1" spc="300">
                <a:gradFill flip="none" rotWithShape="1">
                  <a:gsLst>
                    <a:gs pos="15000">
                      <a:srgbClr val="142657"/>
                    </a:gs>
                    <a:gs pos="48000">
                      <a:srgbClr val="0270C5"/>
                    </a:gs>
                    <a:gs pos="46000">
                      <a:srgbClr val="043A95"/>
                    </a:gs>
                    <a:gs pos="100000">
                      <a:srgbClr val="142657"/>
                    </a:gs>
                    <a:gs pos="68000">
                      <a:srgbClr val="043A95"/>
                    </a:gs>
                  </a:gsLst>
                  <a:lin ang="16020000" scaled="0"/>
                  <a:tileRect/>
                </a:gradFill>
                <a:effectLst/>
                <a:latin typeface="微软雅黑" panose="020B0503020204020204" charset="-122"/>
                <a:ea typeface="微软雅黑" panose="020B0503020204020204" charset="-122"/>
                <a:cs typeface="方正正大黑"/>
              </a:defRPr>
            </a:lvl1pPr>
          </a:lstStyle>
          <a:p>
            <a:pPr marL="0" marR="0" lvl="0" indent="0" algn="ctr" defTabSz="6089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4800" b="1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reflection blurRad="6350" stA="18000" endA="300" endPos="45500" dist="50800" dir="5400000" sy="-100000" algn="bl" rotWithShape="0"/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数据库基础原理（启动和</a:t>
            </a:r>
            <a:r>
              <a:rPr kumimoji="0" sz="4800" b="1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reflection blurRad="6350" stA="18000" endA="300" endPos="45500" dist="50800" dir="5400000" sy="-100000" algn="bl" rotWithShape="0"/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停止）</a:t>
            </a:r>
            <a:endParaRPr kumimoji="0" sz="4800" b="1" i="0" u="none" strike="noStrike" kern="1200" cap="none" spc="3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>
                <a:reflection blurRad="6350" stA="18000" endA="300" endPos="45500" dist="50800" dir="5400000" sy="-100000" algn="bl" rotWithShape="0"/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t>资源初始化</a:t>
            </a:r>
            <a:r>
              <a:rPr lang="en-US" altLang="zh-CN"/>
              <a:t>-</a:t>
            </a:r>
            <a:r>
              <a:t>共享内存和</a:t>
            </a:r>
            <a:r>
              <a:t>信号量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56870" y="758190"/>
            <a:ext cx="11109325" cy="5908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Vastbase</a:t>
            </a:r>
            <a:r>
              <a:rPr lang="zh-CN" altLang="en-US" sz="1800">
                <a:cs typeface="+mn-lt"/>
              </a:rPr>
              <a:t>虽然是多线程架构，仍旧使用了共享内存，如</a:t>
            </a:r>
            <a:r>
              <a:rPr lang="en-US" altLang="zh-CN" sz="1800">
                <a:cs typeface="+mn-lt"/>
              </a:rPr>
              <a:t>shared buffer</a:t>
            </a:r>
            <a:r>
              <a:rPr lang="zh-CN" altLang="en-US" sz="1800">
                <a:cs typeface="+mn-lt"/>
              </a:rPr>
              <a:t>、</a:t>
            </a:r>
            <a:r>
              <a:rPr lang="en-US" altLang="zh-CN" sz="1800">
                <a:cs typeface="+mn-lt"/>
              </a:rPr>
              <a:t>WAL buffer</a:t>
            </a:r>
            <a:r>
              <a:rPr lang="zh-CN" altLang="en-US" sz="1800">
                <a:cs typeface="+mn-lt"/>
              </a:rPr>
              <a:t>，与普通的堆内存不同，</a:t>
            </a:r>
            <a:r>
              <a:rPr lang="en-US" altLang="zh-CN" sz="1800">
                <a:cs typeface="+mn-lt"/>
              </a:rPr>
              <a:t>Vastbase</a:t>
            </a:r>
            <a:r>
              <a:rPr lang="zh-CN" altLang="en-US" sz="1800">
                <a:cs typeface="+mn-lt"/>
              </a:rPr>
              <a:t>中共享内存的大小在启动后就不可修改，所有共享内存的用途是明确的。如果事先未申请配额，直接使用共享内存，可能侵占其他模块的配额。</a:t>
            </a:r>
            <a:endParaRPr lang="zh-CN" altLang="en-US" sz="18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信号量是一种进程间通讯手段，在并发场景下保护共享资源的访问，</a:t>
            </a:r>
            <a:r>
              <a:rPr lang="en-US" altLang="zh-CN" sz="1800">
                <a:cs typeface="+mn-lt"/>
              </a:rPr>
              <a:t>Vastbase</a:t>
            </a:r>
            <a:r>
              <a:rPr lang="zh-CN" altLang="en-US" sz="1800">
                <a:cs typeface="+mn-lt"/>
              </a:rPr>
              <a:t>多线程之间也使用信号量通信，例如</a:t>
            </a:r>
            <a:r>
              <a:rPr lang="en-US" altLang="zh-CN" sz="1800">
                <a:cs typeface="+mn-lt"/>
              </a:rPr>
              <a:t>LWLock</a:t>
            </a:r>
            <a:r>
              <a:rPr lang="zh-CN" altLang="en-US" sz="1800">
                <a:cs typeface="+mn-lt"/>
              </a:rPr>
              <a:t>的等待就是利用信号量实现。在不支持</a:t>
            </a:r>
            <a:r>
              <a:rPr lang="en-US" altLang="zh-CN" sz="1800">
                <a:cs typeface="+mn-lt"/>
              </a:rPr>
              <a:t>spinlock</a:t>
            </a:r>
            <a:r>
              <a:rPr lang="zh-CN" altLang="en-US" sz="1800">
                <a:cs typeface="+mn-lt"/>
              </a:rPr>
              <a:t>（</a:t>
            </a:r>
            <a:r>
              <a:rPr lang="en-US" altLang="zh-CN" sz="1800">
                <a:cs typeface="+mn-lt"/>
              </a:rPr>
              <a:t>HAVE_SPINLOCKS</a:t>
            </a:r>
            <a:r>
              <a:rPr lang="zh-CN" altLang="en-US" sz="1800">
                <a:cs typeface="+mn-lt"/>
              </a:rPr>
              <a:t>）的平台，</a:t>
            </a:r>
            <a:r>
              <a:rPr lang="en-US" altLang="zh-CN" sz="1800">
                <a:cs typeface="+mn-lt"/>
              </a:rPr>
              <a:t>Vastbase</a:t>
            </a:r>
            <a:r>
              <a:rPr lang="zh-CN" altLang="en-US" sz="1800">
                <a:cs typeface="+mn-lt"/>
              </a:rPr>
              <a:t>内部使用信号量来模拟</a:t>
            </a:r>
            <a:r>
              <a:rPr lang="en-US" altLang="zh-CN" sz="1800">
                <a:cs typeface="+mn-lt"/>
              </a:rPr>
              <a:t>spinlock</a:t>
            </a:r>
            <a:r>
              <a:rPr lang="zh-CN" altLang="en-US" sz="1800">
                <a:cs typeface="+mn-lt"/>
              </a:rPr>
              <a:t>。</a:t>
            </a:r>
            <a:endParaRPr lang="zh-CN" altLang="en-US" sz="18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Linux</a:t>
            </a:r>
            <a:r>
              <a:rPr lang="zh-CN" altLang="en-US" sz="1800">
                <a:cs typeface="+mn-lt"/>
              </a:rPr>
              <a:t>关于信号量有几个配置</a:t>
            </a:r>
            <a:r>
              <a:rPr lang="zh-CN" altLang="en-US" sz="1800">
                <a:cs typeface="+mn-lt"/>
              </a:rPr>
              <a:t>参数：</a:t>
            </a:r>
            <a:endParaRPr lang="zh-CN" altLang="en-US" sz="1800">
              <a:cs typeface="+mn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800">
                <a:cs typeface="+mn-lt"/>
              </a:rPr>
              <a:t>SEMMSL</a:t>
            </a:r>
            <a:r>
              <a:rPr lang="en-US" altLang="zh-CN" sz="1800">
                <a:cs typeface="+mn-lt"/>
              </a:rPr>
              <a:t>: the maximum number of semaphores per semaphore set</a:t>
            </a:r>
            <a:r>
              <a:rPr lang="zh-CN" altLang="en-US" sz="1800">
                <a:cs typeface="+mn-lt"/>
              </a:rPr>
              <a:t>，</a:t>
            </a:r>
            <a:r>
              <a:rPr lang="en-US" altLang="zh-CN" sz="1800">
                <a:cs typeface="+mn-lt"/>
              </a:rPr>
              <a:t>Vastbase</a:t>
            </a:r>
            <a:r>
              <a:rPr lang="zh-CN" altLang="en-US" sz="1800">
                <a:cs typeface="+mn-lt"/>
              </a:rPr>
              <a:t>内部每个信号量集合中有</a:t>
            </a:r>
            <a:r>
              <a:rPr lang="en-US" altLang="zh-CN" sz="1800">
                <a:cs typeface="+mn-lt"/>
              </a:rPr>
              <a:t>16</a:t>
            </a:r>
            <a:r>
              <a:rPr lang="zh-CN" altLang="en-US" sz="1800">
                <a:cs typeface="+mn-lt"/>
              </a:rPr>
              <a:t>个信号量，故操作系统的参数值必须大于等于</a:t>
            </a:r>
            <a:r>
              <a:rPr lang="en-US" altLang="zh-CN" sz="1800">
                <a:cs typeface="+mn-lt"/>
              </a:rPr>
              <a:t>16</a:t>
            </a:r>
            <a:r>
              <a:rPr lang="zh-CN" altLang="en-US" sz="1800">
                <a:cs typeface="+mn-lt"/>
              </a:rPr>
              <a:t>。</a:t>
            </a:r>
            <a:endParaRPr lang="zh-CN" altLang="en-US" sz="1800">
              <a:cs typeface="+mn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sz="1800">
                <a:cs typeface="+mn-lt"/>
              </a:rPr>
              <a:t>SEMMNI: the maximum number of semaphore sets for the entire Linux system</a:t>
            </a:r>
            <a:r>
              <a:rPr lang="zh-CN" altLang="en-US" sz="1800">
                <a:cs typeface="+mn-lt"/>
              </a:rPr>
              <a:t>。</a:t>
            </a:r>
            <a:endParaRPr lang="zh-CN" altLang="en-US" sz="1800">
              <a:cs typeface="+mn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sz="1800">
                <a:cs typeface="+mn-lt"/>
              </a:rPr>
              <a:t>SEMMNS: the total number of semaphores (not semaphore sets) for the entire Linux system</a:t>
            </a:r>
            <a:r>
              <a:rPr lang="zh-CN" altLang="en-US" sz="1800">
                <a:cs typeface="+mn-lt"/>
              </a:rPr>
              <a:t>。</a:t>
            </a:r>
            <a:endParaRPr lang="zh-CN" altLang="en-US" sz="1800">
              <a:cs typeface="+mn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sz="1800">
                <a:cs typeface="+mn-lt"/>
              </a:rPr>
              <a:t>SEMOPM: the maximum number of semaphore operations that can be performed per semop(2) system call (semaphore call)</a:t>
            </a:r>
            <a:r>
              <a:rPr lang="zh-CN" altLang="en-US" sz="1800">
                <a:cs typeface="+mn-lt"/>
              </a:rPr>
              <a:t>。</a:t>
            </a:r>
            <a:endParaRPr lang="en-US" altLang="zh-CN" sz="1800">
              <a:cs typeface="+mn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1800">
              <a:cs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shme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7220" y="0"/>
            <a:ext cx="10954385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zh-CN" altLang="en-US"/>
              <a:t>资源初始化</a:t>
            </a:r>
            <a:r>
              <a:rPr lang="en-US" altLang="zh-CN"/>
              <a:t>-</a:t>
            </a:r>
            <a:r>
              <a:t>信号量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51485" y="897255"/>
            <a:ext cx="11184255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Vastbase</a:t>
            </a:r>
            <a:r>
              <a:rPr lang="zh-CN" altLang="en-US" sz="1800">
                <a:cs typeface="+mn-lt"/>
              </a:rPr>
              <a:t>默认参数启动的情况下，需要消耗</a:t>
            </a:r>
            <a:r>
              <a:rPr lang="en-US" altLang="zh-CN" sz="1800">
                <a:cs typeface="+mn-lt"/>
              </a:rPr>
              <a:t>698</a:t>
            </a:r>
            <a:r>
              <a:rPr lang="zh-CN" altLang="en-US" sz="1800">
                <a:cs typeface="+mn-lt"/>
              </a:rPr>
              <a:t>个信号量，</a:t>
            </a:r>
            <a:r>
              <a:rPr lang="en-US" altLang="zh-CN" sz="1800">
                <a:cs typeface="+mn-lt"/>
              </a:rPr>
              <a:t>Centos</a:t>
            </a:r>
            <a:r>
              <a:rPr lang="zh-CN" altLang="en-US" sz="1800">
                <a:cs typeface="+mn-lt"/>
              </a:rPr>
              <a:t>平台支持</a:t>
            </a:r>
            <a:r>
              <a:rPr lang="en-US" altLang="zh-CN" sz="1800">
                <a:cs typeface="+mn-lt"/>
              </a:rPr>
              <a:t>spinlock</a:t>
            </a:r>
            <a:r>
              <a:rPr lang="zh-CN" altLang="en-US" sz="1800">
                <a:cs typeface="+mn-lt"/>
              </a:rPr>
              <a:t>，故影响信号量个数的主要因素</a:t>
            </a:r>
            <a:r>
              <a:rPr lang="zh-CN" altLang="en-US" sz="1800">
                <a:cs typeface="+mn-lt"/>
              </a:rPr>
              <a:t>为：</a:t>
            </a:r>
            <a:endParaRPr lang="zh-CN" altLang="en-US" sz="1800">
              <a:cs typeface="+mn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800">
                <a:cs typeface="+mn-lt"/>
              </a:rPr>
              <a:t>连接（</a:t>
            </a:r>
            <a:r>
              <a:rPr lang="en-US" altLang="zh-CN" sz="1800">
                <a:cs typeface="+mn-lt"/>
              </a:rPr>
              <a:t>connection</a:t>
            </a:r>
            <a:r>
              <a:rPr lang="zh-CN" altLang="en-US" sz="1800">
                <a:cs typeface="+mn-lt"/>
              </a:rPr>
              <a:t>）个数：每增加一个连接（不仅仅是客户端连接，辅助线程如</a:t>
            </a:r>
            <a:r>
              <a:rPr lang="en-US" altLang="zh-CN" sz="1800">
                <a:cs typeface="+mn-lt"/>
              </a:rPr>
              <a:t>autovacuum</a:t>
            </a:r>
            <a:r>
              <a:rPr lang="zh-CN" altLang="en-US" sz="1800">
                <a:cs typeface="+mn-lt"/>
              </a:rPr>
              <a:t>也需要</a:t>
            </a:r>
            <a:r>
              <a:rPr lang="zh-CN" altLang="en-US" sz="1800">
                <a:cs typeface="+mn-lt"/>
              </a:rPr>
              <a:t>考虑）所需的信号量增加一个。</a:t>
            </a:r>
            <a:endParaRPr lang="zh-CN" altLang="en-US" sz="1800">
              <a:cs typeface="+mn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800">
                <a:cs typeface="+mn-lt"/>
              </a:rPr>
              <a:t>流复制</a:t>
            </a:r>
            <a:r>
              <a:rPr lang="en-US" altLang="zh-CN" sz="1800">
                <a:cs typeface="+mn-lt"/>
              </a:rPr>
              <a:t>WalSender</a:t>
            </a:r>
            <a:r>
              <a:rPr lang="zh-CN" altLang="en-US" sz="1800">
                <a:cs typeface="+mn-lt"/>
              </a:rPr>
              <a:t>个数：参数max_wal_senders每增加一个所需的信号量增加</a:t>
            </a:r>
            <a:r>
              <a:rPr lang="zh-CN" altLang="en-US" sz="1800">
                <a:cs typeface="+mn-lt"/>
              </a:rPr>
              <a:t>两个。</a:t>
            </a:r>
            <a:endParaRPr lang="zh-CN" altLang="en-US" sz="1800">
              <a:cs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t>加载</a:t>
            </a:r>
            <a:r>
              <a:t>配置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01955" y="879475"/>
            <a:ext cx="10925175" cy="54927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lang="en-US" altLang="zh-CN" sz="1800">
                <a:cs typeface="+mn-lt"/>
              </a:rPr>
              <a:t>	Vastbase</a:t>
            </a:r>
            <a:r>
              <a:rPr lang="zh-CN" altLang="en-US" sz="1800">
                <a:cs typeface="+mn-lt"/>
              </a:rPr>
              <a:t>支持通过配置参数来调整数据库的行为，目前定义了六种</a:t>
            </a:r>
            <a:r>
              <a:rPr lang="zh-CN" altLang="en-US" sz="1800">
                <a:cs typeface="+mn-lt"/>
              </a:rPr>
              <a:t>级别的</a:t>
            </a:r>
            <a:r>
              <a:rPr lang="zh-CN" altLang="en-US" sz="1800">
                <a:cs typeface="+mn-lt"/>
              </a:rPr>
              <a:t>参数：</a:t>
            </a:r>
            <a:endParaRPr lang="zh-CN" altLang="en-US" sz="1800">
              <a:cs typeface="+mn-lt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800">
                <a:cs typeface="+mn-lt"/>
              </a:rPr>
              <a:t>PGC_INTERNAL</a:t>
            </a:r>
            <a:r>
              <a:rPr lang="en-US" altLang="zh-CN" sz="1800">
                <a:cs typeface="+mn-lt"/>
              </a:rPr>
              <a:t>: </a:t>
            </a:r>
            <a:r>
              <a:rPr lang="zh-CN" altLang="en-US" sz="1800">
                <a:cs typeface="+mn-lt"/>
              </a:rPr>
              <a:t>该级别的参数不允许用户设置，可以通过</a:t>
            </a:r>
            <a:r>
              <a:rPr lang="en-US" altLang="zh-CN" sz="1800">
                <a:cs typeface="+mn-lt"/>
              </a:rPr>
              <a:t>show</a:t>
            </a:r>
            <a:r>
              <a:rPr lang="zh-CN" altLang="en-US" sz="1800">
                <a:cs typeface="+mn-lt"/>
              </a:rPr>
              <a:t>命令</a:t>
            </a:r>
            <a:r>
              <a:rPr lang="zh-CN" altLang="en-US" sz="1800">
                <a:cs typeface="+mn-lt"/>
              </a:rPr>
              <a:t>查看。</a:t>
            </a:r>
            <a:endParaRPr lang="zh-CN" altLang="en-US" sz="1800">
              <a:cs typeface="+mn-lt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800">
                <a:cs typeface="+mn-lt"/>
              </a:rPr>
              <a:t>PGC_POSTMASTER</a:t>
            </a:r>
            <a:r>
              <a:rPr lang="en-US" altLang="zh-CN" sz="1800">
                <a:cs typeface="+mn-lt"/>
              </a:rPr>
              <a:t>: </a:t>
            </a:r>
            <a:r>
              <a:rPr lang="zh-CN" altLang="en-US" sz="1800">
                <a:cs typeface="+mn-lt"/>
              </a:rPr>
              <a:t>该级别的参数可以在数据库启动时通过命令行或者配置文件</a:t>
            </a:r>
            <a:r>
              <a:rPr lang="zh-CN" altLang="en-US" sz="1800">
                <a:cs typeface="+mn-lt"/>
              </a:rPr>
              <a:t>指定。</a:t>
            </a:r>
            <a:endParaRPr lang="zh-CN" altLang="en-US" sz="1800">
              <a:cs typeface="+mn-lt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800">
                <a:cs typeface="+mn-lt"/>
              </a:rPr>
              <a:t>PGC_SIGHUP</a:t>
            </a:r>
            <a:r>
              <a:rPr lang="en-US" altLang="zh-CN" sz="1800">
                <a:cs typeface="+mn-lt"/>
              </a:rPr>
              <a:t>: </a:t>
            </a:r>
            <a:r>
              <a:rPr lang="zh-CN" altLang="en-US" sz="1800">
                <a:cs typeface="+mn-lt"/>
              </a:rPr>
              <a:t>该级别的参数可以在数据库启动时指定，或者修改配置文件后</a:t>
            </a:r>
            <a:r>
              <a:rPr lang="en-US" altLang="zh-CN" sz="1800">
                <a:cs typeface="+mn-lt"/>
              </a:rPr>
              <a:t>reload生效（</a:t>
            </a:r>
            <a:r>
              <a:rPr lang="en-US" altLang="zh-CN" sz="1800">
                <a:solidFill>
                  <a:srgbClr val="FF0000"/>
                </a:solidFill>
                <a:cs typeface="+mn-lt"/>
              </a:rPr>
              <a:t>不是立即生效，而是程序执行到特定逻辑后处理</a:t>
            </a:r>
            <a:r>
              <a:rPr lang="zh-CN" altLang="en-US" sz="1800">
                <a:cs typeface="+mn-lt"/>
              </a:rPr>
              <a:t>）。</a:t>
            </a:r>
            <a:endParaRPr lang="en-US" altLang="zh-CN" sz="1800">
              <a:cs typeface="+mn-lt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sz="1800">
                <a:cs typeface="+mn-lt"/>
              </a:rPr>
              <a:t>PGC_BACKEND: </a:t>
            </a:r>
            <a:r>
              <a:rPr lang="zh-CN" altLang="en-US" sz="1800">
                <a:cs typeface="+mn-lt"/>
                <a:sym typeface="+mn-ea"/>
              </a:rPr>
              <a:t>该级别的参数可以在数据库启动时、通过配置文件或客户端连接选项指定。</a:t>
            </a:r>
            <a:endParaRPr lang="en-US" altLang="zh-CN" sz="1800">
              <a:cs typeface="+mn-lt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sz="1800">
                <a:cs typeface="+mn-lt"/>
              </a:rPr>
              <a:t>PGC_SUSET: </a:t>
            </a:r>
            <a:r>
              <a:rPr lang="zh-CN" altLang="en-US" sz="1800">
                <a:cs typeface="+mn-lt"/>
                <a:sym typeface="+mn-ea"/>
              </a:rPr>
              <a:t>该级别的参数可以在数据库启动时指定，或者修改配置文件后</a:t>
            </a:r>
            <a:r>
              <a:rPr lang="en-US" altLang="zh-CN" sz="1800">
                <a:cs typeface="+mn-lt"/>
                <a:sym typeface="+mn-ea"/>
              </a:rPr>
              <a:t>reload</a:t>
            </a:r>
            <a:r>
              <a:rPr lang="zh-CN" altLang="en-US" sz="1800">
                <a:cs typeface="+mn-lt"/>
                <a:sym typeface="+mn-ea"/>
              </a:rPr>
              <a:t>生效，也可以在运行时通过超级用户修改。</a:t>
            </a:r>
            <a:endParaRPr lang="en-US" altLang="zh-CN" sz="1800">
              <a:cs typeface="+mn-lt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sz="1800">
                <a:cs typeface="+mn-lt"/>
              </a:rPr>
              <a:t>PGC_USERSET: </a:t>
            </a:r>
            <a:r>
              <a:rPr lang="zh-CN" altLang="en-US" sz="1800">
                <a:cs typeface="+mn-lt"/>
                <a:sym typeface="+mn-ea"/>
              </a:rPr>
              <a:t>该级别的参数可以在任何时候任何用户</a:t>
            </a:r>
            <a:r>
              <a:rPr lang="zh-CN" altLang="en-US" sz="1800">
                <a:cs typeface="+mn-lt"/>
                <a:sym typeface="+mn-ea"/>
              </a:rPr>
              <a:t>修改。</a:t>
            </a:r>
            <a:endParaRPr lang="zh-CN" altLang="en-US" sz="1800">
              <a:cs typeface="+mn-lt"/>
              <a:sym typeface="+mn-ea"/>
            </a:endParaRPr>
          </a:p>
          <a:p>
            <a:pPr indent="0" algn="l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1800">
              <a:cs typeface="+mn-lt"/>
              <a:sym typeface="+mn-ea"/>
            </a:endParaRPr>
          </a:p>
          <a:p>
            <a:pPr indent="0" algn="l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800">
                <a:cs typeface="+mn-lt"/>
                <a:sym typeface="+mn-ea"/>
              </a:rPr>
              <a:t>	PostgreSQL</a:t>
            </a:r>
            <a:r>
              <a:rPr lang="zh-CN" altLang="en-US" sz="1800">
                <a:cs typeface="+mn-lt"/>
                <a:sym typeface="+mn-ea"/>
              </a:rPr>
              <a:t>的多进程架构在加载配置参数时赋值给全局变量然后通过</a:t>
            </a:r>
            <a:r>
              <a:rPr lang="en-US" altLang="zh-CN" sz="1800">
                <a:cs typeface="+mn-lt"/>
                <a:sym typeface="+mn-ea"/>
              </a:rPr>
              <a:t>fork</a:t>
            </a:r>
            <a:r>
              <a:rPr lang="zh-CN" altLang="en-US" sz="1800">
                <a:cs typeface="+mn-lt"/>
                <a:sym typeface="+mn-ea"/>
              </a:rPr>
              <a:t>机制继承，</a:t>
            </a:r>
            <a:r>
              <a:rPr lang="en-US" altLang="zh-CN" sz="1800">
                <a:cs typeface="+mn-lt"/>
                <a:sym typeface="+mn-ea"/>
              </a:rPr>
              <a:t>Vastbase</a:t>
            </a:r>
            <a:r>
              <a:rPr lang="zh-CN" altLang="en-US" sz="1800">
                <a:cs typeface="+mn-lt"/>
                <a:sym typeface="+mn-ea"/>
              </a:rPr>
              <a:t>的多线程架构，如何将启动式通过命令行指定的参数（更一般的说，非默认值参数）传递给子线程（如会话线程）？</a:t>
            </a:r>
            <a:endParaRPr lang="zh-CN" altLang="en-US" sz="1800">
              <a:cs typeface="+mn-lt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zh-CN" altLang="en-US"/>
              <a:t>多线程信号</a:t>
            </a:r>
            <a:r>
              <a:rPr lang="zh-CN" altLang="en-US"/>
              <a:t>处理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16560" y="748665"/>
            <a:ext cx="10790555" cy="6047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lang="en-US" altLang="zh-CN" sz="1800">
                <a:cs typeface="+mn-lt"/>
              </a:rPr>
              <a:t>	Vastbase</a:t>
            </a:r>
            <a:r>
              <a:rPr lang="zh-CN" altLang="en-US" sz="1800">
                <a:cs typeface="+mn-lt"/>
              </a:rPr>
              <a:t>的多线程架构给信号处理带来了挑战，</a:t>
            </a:r>
            <a:r>
              <a:rPr lang="en-US" altLang="zh-CN" sz="1800">
                <a:cs typeface="+mn-lt"/>
              </a:rPr>
              <a:t>Linux</a:t>
            </a:r>
            <a:r>
              <a:rPr lang="zh-CN" altLang="en-US" sz="1800">
                <a:cs typeface="+mn-lt"/>
              </a:rPr>
              <a:t>手册中对多线程架构下信号处理有如下</a:t>
            </a:r>
            <a:r>
              <a:rPr lang="zh-CN" altLang="en-US" sz="1800">
                <a:cs typeface="+mn-lt"/>
              </a:rPr>
              <a:t>说明：</a:t>
            </a:r>
            <a:endParaRPr lang="zh-CN" altLang="en-US" sz="1800"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zh-CN" altLang="en-US" sz="1600">
                <a:cs typeface="+mn-lt"/>
              </a:rPr>
              <a:t>A signal may be process-directed or thread-directed.  A process-directed signal is one that is targeted</a:t>
            </a:r>
            <a:r>
              <a:rPr lang="en-US" altLang="zh-CN" sz="1600">
                <a:cs typeface="+mn-lt"/>
              </a:rPr>
              <a:t> </a:t>
            </a:r>
            <a:r>
              <a:rPr lang="zh-CN" altLang="en-US" sz="1600">
                <a:cs typeface="+mn-lt"/>
              </a:rPr>
              <a:t>at (and thus pending for)</a:t>
            </a:r>
            <a:r>
              <a:rPr lang="en-US" altLang="zh-CN" sz="1600">
                <a:cs typeface="+mn-lt"/>
              </a:rPr>
              <a:t> </a:t>
            </a:r>
            <a:r>
              <a:rPr lang="zh-CN" altLang="en-US" sz="1600">
                <a:cs typeface="+mn-lt"/>
              </a:rPr>
              <a:t>the process as a whole.  A signal may be process-directed because</a:t>
            </a:r>
            <a:r>
              <a:rPr lang="en-US" altLang="zh-CN" sz="1600">
                <a:cs typeface="+mn-lt"/>
              </a:rPr>
              <a:t> </a:t>
            </a:r>
            <a:r>
              <a:rPr lang="zh-CN" altLang="en-US" sz="1600">
                <a:cs typeface="+mn-lt"/>
              </a:rPr>
              <a:t>it was</a:t>
            </a:r>
            <a:r>
              <a:rPr lang="en-US" altLang="zh-CN" sz="1600">
                <a:cs typeface="+mn-lt"/>
              </a:rPr>
              <a:t> </a:t>
            </a:r>
            <a:r>
              <a:rPr lang="zh-CN" altLang="en-US" sz="1600">
                <a:cs typeface="+mn-lt"/>
              </a:rPr>
              <a:t>generated by the kernel for reasons other than a hardware</a:t>
            </a:r>
            <a:r>
              <a:rPr lang="en-US" altLang="zh-CN" sz="1600">
                <a:cs typeface="+mn-lt"/>
              </a:rPr>
              <a:t> </a:t>
            </a:r>
            <a:r>
              <a:rPr lang="zh-CN" altLang="en-US" sz="1600">
                <a:cs typeface="+mn-lt"/>
              </a:rPr>
              <a:t>exception, or because it was sent using kill(2)</a:t>
            </a:r>
            <a:r>
              <a:rPr lang="en-US" altLang="zh-CN" sz="1600">
                <a:cs typeface="+mn-lt"/>
              </a:rPr>
              <a:t> </a:t>
            </a:r>
            <a:r>
              <a:rPr lang="zh-CN" altLang="en-US" sz="1600">
                <a:cs typeface="+mn-lt"/>
              </a:rPr>
              <a:t>or sigqueue(3).</a:t>
            </a:r>
            <a:r>
              <a:rPr lang="en-US" altLang="zh-CN" sz="1600">
                <a:cs typeface="+mn-lt"/>
              </a:rPr>
              <a:t> </a:t>
            </a:r>
            <a:r>
              <a:rPr lang="zh-CN" altLang="en-US" sz="1600">
                <a:cs typeface="+mn-lt"/>
              </a:rPr>
              <a:t>A thread-directed signal is one that is targeted at a specific</a:t>
            </a:r>
            <a:r>
              <a:rPr lang="en-US" altLang="zh-CN" sz="1600">
                <a:cs typeface="+mn-lt"/>
              </a:rPr>
              <a:t> </a:t>
            </a:r>
            <a:r>
              <a:rPr lang="zh-CN" altLang="en-US" sz="1600">
                <a:cs typeface="+mn-lt"/>
              </a:rPr>
              <a:t>thread.  A signal may be</a:t>
            </a:r>
            <a:r>
              <a:rPr lang="en-US" altLang="zh-CN" sz="1600">
                <a:cs typeface="+mn-lt"/>
              </a:rPr>
              <a:t> </a:t>
            </a:r>
            <a:r>
              <a:rPr lang="zh-CN" altLang="en-US" sz="1600">
                <a:cs typeface="+mn-lt"/>
              </a:rPr>
              <a:t>thread-directed because it was generated</a:t>
            </a:r>
            <a:r>
              <a:rPr lang="en-US" altLang="zh-CN" sz="1600">
                <a:cs typeface="+mn-lt"/>
              </a:rPr>
              <a:t> </a:t>
            </a:r>
            <a:r>
              <a:rPr lang="zh-CN" altLang="en-US" sz="1600">
                <a:cs typeface="+mn-lt"/>
              </a:rPr>
              <a:t>as a consequence of executing a specific machine-language</a:t>
            </a:r>
            <a:r>
              <a:rPr lang="en-US" altLang="zh-CN" sz="1600">
                <a:cs typeface="+mn-lt"/>
              </a:rPr>
              <a:t> </a:t>
            </a:r>
            <a:r>
              <a:rPr lang="zh-CN" altLang="en-US" sz="1600">
                <a:cs typeface="+mn-lt"/>
              </a:rPr>
              <a:t>instruction that triggered a hardware exception (e.g., SIGSEGV</a:t>
            </a:r>
            <a:r>
              <a:rPr lang="en-US" altLang="zh-CN" sz="1600">
                <a:cs typeface="+mn-lt"/>
              </a:rPr>
              <a:t> </a:t>
            </a:r>
            <a:r>
              <a:rPr lang="zh-CN" altLang="en-US" sz="1600">
                <a:cs typeface="+mn-lt"/>
              </a:rPr>
              <a:t>for an invalid memory access, or</a:t>
            </a:r>
            <a:r>
              <a:rPr lang="en-US" altLang="zh-CN" sz="1600">
                <a:cs typeface="+mn-lt"/>
              </a:rPr>
              <a:t> </a:t>
            </a:r>
            <a:r>
              <a:rPr lang="zh-CN" altLang="en-US" sz="1600">
                <a:cs typeface="+mn-lt"/>
              </a:rPr>
              <a:t>SIGFPE for a math error), or</a:t>
            </a:r>
            <a:r>
              <a:rPr lang="en-US" altLang="zh-CN" sz="1600">
                <a:cs typeface="+mn-lt"/>
              </a:rPr>
              <a:t> </a:t>
            </a:r>
            <a:r>
              <a:rPr lang="zh-CN" altLang="en-US" sz="1600">
                <a:cs typeface="+mn-lt"/>
              </a:rPr>
              <a:t>because it was targeted at a specific thread using interfaces</a:t>
            </a:r>
            <a:r>
              <a:rPr lang="en-US" altLang="zh-CN" sz="1600">
                <a:cs typeface="+mn-lt"/>
              </a:rPr>
              <a:t> </a:t>
            </a:r>
            <a:r>
              <a:rPr lang="zh-CN" altLang="en-US" sz="1600">
                <a:cs typeface="+mn-lt"/>
              </a:rPr>
              <a:t>such as tgkill(2) or pthread_kill(3).</a:t>
            </a:r>
            <a:endParaRPr lang="zh-CN" altLang="en-US" sz="1600"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en-US" altLang="zh-CN" sz="1600">
                <a:solidFill>
                  <a:srgbClr val="FF0000"/>
                </a:solidFill>
                <a:cs typeface="+mn-lt"/>
              </a:rPr>
              <a:t>	</a:t>
            </a:r>
            <a:r>
              <a:rPr lang="zh-CN" altLang="en-US" sz="1600">
                <a:solidFill>
                  <a:srgbClr val="FF0000"/>
                </a:solidFill>
                <a:cs typeface="+mn-lt"/>
              </a:rPr>
              <a:t>A process-directed signal may be delivered to any one of the</a:t>
            </a:r>
            <a:r>
              <a:rPr lang="en-US" altLang="zh-CN" sz="1600">
                <a:solidFill>
                  <a:srgbClr val="FF0000"/>
                </a:solidFill>
                <a:cs typeface="+mn-lt"/>
              </a:rPr>
              <a:t> </a:t>
            </a:r>
            <a:r>
              <a:rPr lang="zh-CN" altLang="en-US" sz="1600">
                <a:solidFill>
                  <a:srgbClr val="FF0000"/>
                </a:solidFill>
                <a:cs typeface="+mn-lt"/>
              </a:rPr>
              <a:t>threads that does not currently have the</a:t>
            </a:r>
            <a:r>
              <a:rPr lang="en-US" altLang="zh-CN" sz="1600">
                <a:solidFill>
                  <a:srgbClr val="FF0000"/>
                </a:solidFill>
                <a:cs typeface="+mn-lt"/>
              </a:rPr>
              <a:t> </a:t>
            </a:r>
            <a:r>
              <a:rPr lang="zh-CN" altLang="en-US" sz="1600">
                <a:solidFill>
                  <a:srgbClr val="FF0000"/>
                </a:solidFill>
                <a:cs typeface="+mn-lt"/>
              </a:rPr>
              <a:t>signal blocked.  If more</a:t>
            </a:r>
            <a:r>
              <a:rPr lang="en-US" altLang="zh-CN" sz="1600">
                <a:solidFill>
                  <a:srgbClr val="FF0000"/>
                </a:solidFill>
                <a:cs typeface="+mn-lt"/>
              </a:rPr>
              <a:t> </a:t>
            </a:r>
            <a:r>
              <a:rPr lang="zh-CN" altLang="en-US" sz="1600">
                <a:solidFill>
                  <a:srgbClr val="FF0000"/>
                </a:solidFill>
                <a:cs typeface="+mn-lt"/>
              </a:rPr>
              <a:t>than one of the threads has the signal unblocked, then the kernel</a:t>
            </a:r>
            <a:r>
              <a:rPr lang="en-US" altLang="zh-CN" sz="1600">
                <a:solidFill>
                  <a:srgbClr val="FF0000"/>
                </a:solidFill>
                <a:cs typeface="+mn-lt"/>
              </a:rPr>
              <a:t> </a:t>
            </a:r>
            <a:r>
              <a:rPr lang="zh-CN" altLang="en-US" sz="1600">
                <a:solidFill>
                  <a:srgbClr val="FF0000"/>
                </a:solidFill>
                <a:cs typeface="+mn-lt"/>
              </a:rPr>
              <a:t>chooses an</a:t>
            </a:r>
            <a:r>
              <a:rPr lang="en-US" altLang="zh-CN" sz="1600">
                <a:solidFill>
                  <a:srgbClr val="FF0000"/>
                </a:solidFill>
                <a:cs typeface="+mn-lt"/>
              </a:rPr>
              <a:t> </a:t>
            </a:r>
            <a:r>
              <a:rPr lang="zh-CN" altLang="en-US" sz="1600">
                <a:solidFill>
                  <a:srgbClr val="FF0000"/>
                </a:solidFill>
                <a:cs typeface="+mn-lt"/>
              </a:rPr>
              <a:t>arbitrary thread to which to deliver the signal.</a:t>
            </a:r>
            <a:endParaRPr lang="zh-CN" altLang="en-US" sz="1600">
              <a:solidFill>
                <a:srgbClr val="FF0000"/>
              </a:solidFill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en-US" altLang="zh-CN" sz="1600">
                <a:solidFill>
                  <a:srgbClr val="FF0000"/>
                </a:solidFill>
                <a:cs typeface="+mn-lt"/>
              </a:rPr>
              <a:t>	</a:t>
            </a:r>
            <a:r>
              <a:rPr lang="zh-CN" altLang="en-US" sz="1600">
                <a:solidFill>
                  <a:srgbClr val="FF0000"/>
                </a:solidFill>
                <a:cs typeface="+mn-lt"/>
              </a:rPr>
              <a:t>Each signal has a current disposition, which determines how the</a:t>
            </a:r>
            <a:r>
              <a:rPr lang="en-US" altLang="zh-CN" sz="1600">
                <a:solidFill>
                  <a:srgbClr val="FF0000"/>
                </a:solidFill>
                <a:cs typeface="+mn-lt"/>
              </a:rPr>
              <a:t> </a:t>
            </a:r>
            <a:r>
              <a:rPr lang="zh-CN" altLang="en-US" sz="1600">
                <a:solidFill>
                  <a:srgbClr val="FF0000"/>
                </a:solidFill>
                <a:cs typeface="+mn-lt"/>
              </a:rPr>
              <a:t>process behaves when it is delivered the signal.</a:t>
            </a:r>
            <a:r>
              <a:rPr lang="en-US" altLang="zh-CN" sz="1600">
                <a:solidFill>
                  <a:srgbClr val="FF0000"/>
                </a:solidFill>
                <a:cs typeface="+mn-lt"/>
              </a:rPr>
              <a:t> The signal disposition is a per-process attribute: in a multithreaded application, the disposition of a particular signal is the same for all threads.</a:t>
            </a:r>
            <a:endParaRPr lang="en-US" altLang="zh-CN" sz="1600">
              <a:solidFill>
                <a:srgbClr val="FF0000"/>
              </a:solidFill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en-US" altLang="zh-CN" sz="1600">
                <a:solidFill>
                  <a:srgbClr val="FF0000"/>
                </a:solidFill>
                <a:cs typeface="+mn-lt"/>
              </a:rPr>
              <a:t>	Each thread in a process has an independent signal mask, which indicates the set of signals that the thread is currently blocking.</a:t>
            </a:r>
            <a:endParaRPr lang="en-US" altLang="zh-CN" sz="1600">
              <a:solidFill>
                <a:srgbClr val="FF0000"/>
              </a:solidFill>
              <a:cs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zh-CN" altLang="en-US"/>
              <a:t>多线程信号</a:t>
            </a:r>
            <a:r>
              <a:rPr lang="zh-CN" altLang="en-US"/>
              <a:t>处理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16560" y="896620"/>
            <a:ext cx="11214735" cy="3830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利用</a:t>
            </a:r>
            <a:r>
              <a:rPr lang="en-US" altLang="zh-CN" sz="1800">
                <a:cs typeface="+mn-lt"/>
              </a:rPr>
              <a:t>vb_ctl stop</a:t>
            </a:r>
            <a:r>
              <a:rPr lang="zh-CN" altLang="en-US" sz="1800">
                <a:cs typeface="+mn-lt"/>
              </a:rPr>
              <a:t>命令停止数据库时，我们期望</a:t>
            </a:r>
            <a:r>
              <a:rPr lang="en-US" altLang="zh-CN" sz="1800">
                <a:cs typeface="+mn-lt"/>
              </a:rPr>
              <a:t>Postmaster</a:t>
            </a:r>
            <a:r>
              <a:rPr lang="zh-CN" altLang="en-US" sz="1800">
                <a:cs typeface="+mn-lt"/>
              </a:rPr>
              <a:t>主线程（</a:t>
            </a:r>
            <a:r>
              <a:rPr lang="zh-CN" altLang="en-US" sz="1800">
                <a:cs typeface="+mn-lt"/>
                <a:sym typeface="+mn-ea"/>
              </a:rPr>
              <a:t>而不是随机一个线程</a:t>
            </a:r>
            <a:r>
              <a:rPr lang="zh-CN" altLang="en-US" sz="1800">
                <a:cs typeface="+mn-lt"/>
              </a:rPr>
              <a:t>）收到信号然后告知子线程，这样可以保证退出时的行为是符合预期的；另外不同线程对同一个信号的处理逻辑可能不同。为了解决上述问题，</a:t>
            </a:r>
            <a:r>
              <a:rPr lang="en-US" altLang="zh-CN" sz="1800">
                <a:cs typeface="+mn-lt"/>
              </a:rPr>
              <a:t>Vastbase</a:t>
            </a:r>
            <a:r>
              <a:rPr lang="zh-CN" altLang="en-US" sz="1800">
                <a:cs typeface="+mn-lt"/>
              </a:rPr>
              <a:t>引入了模拟信号</a:t>
            </a:r>
            <a:r>
              <a:rPr lang="zh-CN" altLang="en-US" sz="1800">
                <a:cs typeface="+mn-lt"/>
              </a:rPr>
              <a:t>机制：</a:t>
            </a:r>
            <a:endParaRPr lang="zh-CN" altLang="en-US" sz="1800">
              <a:cs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800">
                <a:cs typeface="+mn-lt"/>
              </a:rPr>
              <a:t>单独启动一个</a:t>
            </a:r>
            <a:r>
              <a:rPr lang="en-US" altLang="zh-CN" sz="1800">
                <a:cs typeface="+mn-lt"/>
                <a:sym typeface="+mn-ea"/>
              </a:rPr>
              <a:t>signal monitor</a:t>
            </a:r>
            <a:r>
              <a:rPr lang="zh-CN" altLang="en-US" sz="1800">
                <a:cs typeface="+mn-lt"/>
              </a:rPr>
              <a:t>线程用来接收外部（如</a:t>
            </a:r>
            <a:r>
              <a:rPr lang="en-US" altLang="zh-CN" sz="1800">
                <a:cs typeface="+mn-lt"/>
              </a:rPr>
              <a:t>vb_ctl stop</a:t>
            </a:r>
            <a:r>
              <a:rPr lang="zh-CN" altLang="en-US" sz="1800">
                <a:cs typeface="+mn-lt"/>
              </a:rPr>
              <a:t>）发送的</a:t>
            </a:r>
            <a:r>
              <a:rPr lang="zh-CN" altLang="en-US" sz="1800">
                <a:cs typeface="+mn-lt"/>
                <a:sym typeface="+mn-ea"/>
              </a:rPr>
              <a:t>process-directed</a:t>
            </a:r>
            <a:r>
              <a:rPr lang="en-US" altLang="zh-CN" sz="1800">
                <a:cs typeface="+mn-lt"/>
                <a:sym typeface="+mn-ea"/>
              </a:rPr>
              <a:t> signal</a:t>
            </a:r>
            <a:r>
              <a:rPr lang="zh-CN" altLang="en-US" sz="1800">
                <a:cs typeface="+mn-lt"/>
                <a:sym typeface="+mn-ea"/>
              </a:rPr>
              <a:t>，该线程的信号屏蔽字（</a:t>
            </a:r>
            <a:r>
              <a:rPr lang="en-US" altLang="zh-CN" sz="1800">
                <a:cs typeface="+mn-lt"/>
                <a:sym typeface="+mn-ea"/>
              </a:rPr>
              <a:t>signal mask</a:t>
            </a:r>
            <a:r>
              <a:rPr lang="zh-CN" altLang="en-US" sz="1800">
                <a:cs typeface="+mn-lt"/>
                <a:sym typeface="+mn-ea"/>
              </a:rPr>
              <a:t>）为fffffffe3bfbb830，可知</a:t>
            </a:r>
            <a:r>
              <a:rPr lang="en-US" altLang="zh-CN" sz="1800">
                <a:cs typeface="+mn-lt"/>
                <a:sym typeface="+mn-ea"/>
              </a:rPr>
              <a:t>SIGINT</a:t>
            </a:r>
            <a:r>
              <a:rPr lang="zh-CN" altLang="en-US" sz="1800">
                <a:cs typeface="+mn-lt"/>
                <a:sym typeface="+mn-ea"/>
              </a:rPr>
              <a:t>、</a:t>
            </a:r>
            <a:r>
              <a:rPr lang="en-US" altLang="zh-CN" sz="1800">
                <a:cs typeface="+mn-lt"/>
                <a:sym typeface="+mn-ea"/>
              </a:rPr>
              <a:t>SIGQUIT</a:t>
            </a:r>
            <a:r>
              <a:rPr lang="zh-CN" altLang="en-US" sz="1800">
                <a:cs typeface="+mn-lt"/>
                <a:sym typeface="+mn-ea"/>
              </a:rPr>
              <a:t>和</a:t>
            </a:r>
            <a:r>
              <a:rPr lang="en-US" altLang="zh-CN" sz="1800">
                <a:cs typeface="+mn-lt"/>
                <a:sym typeface="+mn-ea"/>
              </a:rPr>
              <a:t>SIGTERM</a:t>
            </a:r>
            <a:r>
              <a:rPr lang="zh-CN" altLang="en-US" sz="1800">
                <a:cs typeface="+mn-lt"/>
                <a:sym typeface="+mn-ea"/>
              </a:rPr>
              <a:t>未被阻塞；其余所有线程都屏蔽了这三个信号，注意</a:t>
            </a:r>
            <a:r>
              <a:rPr lang="en-US" altLang="zh-CN" sz="1800">
                <a:cs typeface="+mn-lt"/>
                <a:sym typeface="+mn-ea"/>
              </a:rPr>
              <a:t>signal monitor</a:t>
            </a:r>
            <a:r>
              <a:rPr lang="zh-CN" altLang="en-US" sz="1800">
                <a:cs typeface="+mn-lt"/>
                <a:sym typeface="+mn-ea"/>
              </a:rPr>
              <a:t>屏蔽了</a:t>
            </a:r>
            <a:r>
              <a:rPr lang="en-US" altLang="zh-CN" sz="1800">
                <a:cs typeface="+mn-lt"/>
                <a:sym typeface="+mn-ea"/>
              </a:rPr>
              <a:t>SIGUSR2</a:t>
            </a:r>
            <a:r>
              <a:rPr lang="zh-CN" altLang="en-US" sz="1800">
                <a:cs typeface="+mn-lt"/>
                <a:sym typeface="+mn-ea"/>
              </a:rPr>
              <a:t>信号；</a:t>
            </a:r>
            <a:endParaRPr lang="zh-CN" altLang="en-US" sz="1800">
              <a:cs typeface="+mn-lt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800">
                <a:cs typeface="+mn-lt"/>
                <a:sym typeface="+mn-ea"/>
              </a:rPr>
              <a:t>内部为每个线程维护一个数组，数组每个元素记录接收到的信号和发送此信号的</a:t>
            </a:r>
            <a:r>
              <a:rPr lang="zh-CN" altLang="en-US" sz="1800">
                <a:cs typeface="+mn-lt"/>
                <a:sym typeface="+mn-ea"/>
              </a:rPr>
              <a:t>线程；</a:t>
            </a:r>
            <a:endParaRPr lang="zh-CN" altLang="en-US" sz="1800">
              <a:cs typeface="+mn-lt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800">
                <a:cs typeface="+mn-lt"/>
                <a:sym typeface="+mn-ea"/>
              </a:rPr>
              <a:t>所有线程都</a:t>
            </a:r>
            <a:r>
              <a:rPr lang="zh-CN" altLang="en-US" sz="1800">
                <a:solidFill>
                  <a:srgbClr val="FF0000"/>
                </a:solidFill>
                <a:cs typeface="+mn-lt"/>
                <a:sym typeface="+mn-ea"/>
              </a:rPr>
              <a:t>只向操作系统</a:t>
            </a:r>
            <a:r>
              <a:rPr lang="zh-CN" altLang="en-US" sz="1800">
                <a:cs typeface="+mn-lt"/>
                <a:sym typeface="+mn-ea"/>
              </a:rPr>
              <a:t>注册</a:t>
            </a:r>
            <a:r>
              <a:rPr lang="en-US" altLang="zh-CN" sz="1800">
                <a:cs typeface="+mn-lt"/>
                <a:sym typeface="+mn-ea"/>
              </a:rPr>
              <a:t>SIGUSR2</a:t>
            </a:r>
            <a:r>
              <a:rPr lang="zh-CN" altLang="en-US" sz="1800">
                <a:cs typeface="+mn-lt"/>
                <a:sym typeface="+mn-ea"/>
              </a:rPr>
              <a:t>的信号处理函数，内部线程之间通过</a:t>
            </a:r>
            <a:r>
              <a:rPr lang="en-US" altLang="zh-CN" sz="1800">
                <a:cs typeface="+mn-lt"/>
                <a:sym typeface="+mn-ea"/>
              </a:rPr>
              <a:t>SIGUSR2</a:t>
            </a:r>
            <a:r>
              <a:rPr lang="zh-CN" altLang="en-US" sz="1800">
                <a:cs typeface="+mn-lt"/>
                <a:sym typeface="+mn-ea"/>
              </a:rPr>
              <a:t>信号通信（</a:t>
            </a:r>
            <a:r>
              <a:rPr lang="en-US" altLang="zh-CN" sz="1800">
                <a:cs typeface="+mn-lt"/>
                <a:sym typeface="+mn-ea"/>
              </a:rPr>
              <a:t>pthread_kill</a:t>
            </a:r>
            <a:r>
              <a:rPr lang="zh-CN" altLang="en-US" sz="1800">
                <a:cs typeface="+mn-lt"/>
                <a:sym typeface="+mn-ea"/>
              </a:rPr>
              <a:t>），线程收到</a:t>
            </a:r>
            <a:r>
              <a:rPr lang="en-US" altLang="zh-CN" sz="1800">
                <a:cs typeface="+mn-lt"/>
                <a:sym typeface="+mn-ea"/>
              </a:rPr>
              <a:t>SIGUSR2</a:t>
            </a:r>
            <a:r>
              <a:rPr lang="zh-CN" altLang="en-US" sz="1800">
                <a:cs typeface="+mn-lt"/>
                <a:sym typeface="+mn-ea"/>
              </a:rPr>
              <a:t>信号后会检查自己的数组，然后调用对应信号的处理函数。</a:t>
            </a:r>
            <a:endParaRPr lang="zh-CN" altLang="en-US" sz="1800">
              <a:cs typeface="+mn-lt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zh-CN" altLang="en-US"/>
              <a:t>服务</a:t>
            </a:r>
            <a:r>
              <a:rPr lang="zh-CN" altLang="en-US"/>
              <a:t>监听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25450" y="905510"/>
            <a:ext cx="1099566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数据库作为一个服务端进程，需要监听客户端的连接请求，服务端按照常规的网络编程流程建立监听，需要说明的是除了配置文件中的</a:t>
            </a:r>
            <a:r>
              <a:rPr lang="en-US" altLang="zh-CN" sz="1800">
                <a:cs typeface="+mn-lt"/>
              </a:rPr>
              <a:t>port</a:t>
            </a:r>
            <a:r>
              <a:rPr lang="zh-CN" altLang="en-US" sz="1800">
                <a:cs typeface="+mn-lt"/>
              </a:rPr>
              <a:t>参数配置的端口外，还会额外监听（</a:t>
            </a:r>
            <a:r>
              <a:rPr lang="en-US" altLang="zh-CN" sz="1800">
                <a:cs typeface="+mn-lt"/>
              </a:rPr>
              <a:t>port+1</a:t>
            </a:r>
            <a:r>
              <a:rPr lang="zh-CN" altLang="en-US" sz="1800">
                <a:cs typeface="+mn-lt"/>
              </a:rPr>
              <a:t>）端口（</a:t>
            </a:r>
            <a:r>
              <a:rPr lang="en-US" altLang="zh-CN" sz="1800">
                <a:cs typeface="+mn-lt"/>
              </a:rPr>
              <a:t>Normal</a:t>
            </a:r>
            <a:r>
              <a:rPr lang="zh-CN" altLang="en-US" sz="1800">
                <a:cs typeface="+mn-lt"/>
              </a:rPr>
              <a:t>方式启动</a:t>
            </a:r>
            <a:r>
              <a:rPr lang="zh-CN" altLang="en-US" sz="1800">
                <a:cs typeface="+mn-lt"/>
              </a:rPr>
              <a:t>数据库）。</a:t>
            </a:r>
            <a:endParaRPr lang="zh-CN" altLang="en-US" sz="1800">
              <a:cs typeface="+mn-lt"/>
            </a:endParaRPr>
          </a:p>
          <a:p>
            <a:pPr>
              <a:lnSpc>
                <a:spcPct val="150000"/>
              </a:lnSpc>
            </a:pPr>
            <a:endParaRPr lang="zh-CN" altLang="en-US" sz="18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需要注意的是，并非数据库启动监听后客户端就可以连接数据库，当状态为</a:t>
            </a:r>
            <a:r>
              <a:rPr lang="en-US" altLang="zh-CN" sz="1800">
                <a:cs typeface="+mn-lt"/>
              </a:rPr>
              <a:t>PM_HOT_STANDBY</a:t>
            </a:r>
            <a:r>
              <a:rPr lang="zh-CN" altLang="en-US" sz="1800">
                <a:cs typeface="+mn-lt"/>
              </a:rPr>
              <a:t>表明达到一致状态，此时可以建立只读连接；当状态为</a:t>
            </a:r>
            <a:r>
              <a:rPr lang="en-US" altLang="zh-CN" sz="1800">
                <a:cs typeface="+mn-lt"/>
              </a:rPr>
              <a:t>PM_RUN</a:t>
            </a:r>
            <a:r>
              <a:rPr lang="zh-CN" altLang="en-US" sz="1800">
                <a:cs typeface="+mn-lt"/>
              </a:rPr>
              <a:t>表明启动完成，可以建立读写</a:t>
            </a:r>
            <a:r>
              <a:rPr lang="zh-CN" altLang="en-US" sz="1800">
                <a:cs typeface="+mn-lt"/>
              </a:rPr>
              <a:t>连接。</a:t>
            </a:r>
            <a:endParaRPr lang="zh-CN" altLang="en-US" sz="1800">
              <a:cs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en-US" altLang="zh-CN"/>
              <a:t>crash </a:t>
            </a:r>
            <a:r>
              <a:rPr lang="en-US" altLang="zh-CN"/>
              <a:t>recovery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416560" y="879475"/>
            <a:ext cx="1064768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数据库在启动阶段会执行</a:t>
            </a:r>
            <a:r>
              <a:rPr lang="en-US" altLang="zh-CN" sz="1800">
                <a:cs typeface="+mn-lt"/>
              </a:rPr>
              <a:t>crash recovery</a:t>
            </a:r>
            <a:r>
              <a:rPr lang="zh-CN" altLang="en-US" sz="1800">
                <a:cs typeface="+mn-lt"/>
              </a:rPr>
              <a:t>恢复数据，该任务由</a:t>
            </a:r>
            <a:r>
              <a:rPr lang="en-US" altLang="zh-CN" sz="1800">
                <a:cs typeface="+mn-lt"/>
              </a:rPr>
              <a:t>startup</a:t>
            </a:r>
            <a:r>
              <a:rPr lang="zh-CN" altLang="en-US" sz="1800">
                <a:cs typeface="+mn-lt"/>
              </a:rPr>
              <a:t>子线程完成，一旦启动该线程，数据库进入</a:t>
            </a:r>
            <a:r>
              <a:rPr lang="en-US" altLang="zh-CN" sz="1800">
                <a:cs typeface="+mn-lt"/>
              </a:rPr>
              <a:t>PM_STARTUP</a:t>
            </a:r>
            <a:r>
              <a:rPr lang="zh-CN" altLang="en-US" sz="1800">
                <a:cs typeface="+mn-lt"/>
              </a:rPr>
              <a:t>状态，该线程读取最后一条有效的</a:t>
            </a:r>
            <a:r>
              <a:rPr lang="en-US" altLang="zh-CN" sz="1800">
                <a:cs typeface="+mn-lt"/>
              </a:rPr>
              <a:t>checkpoint XLOG</a:t>
            </a:r>
            <a:r>
              <a:rPr lang="zh-CN" altLang="en-US" sz="1800">
                <a:cs typeface="+mn-lt"/>
              </a:rPr>
              <a:t>，根据其中记录的</a:t>
            </a:r>
            <a:r>
              <a:rPr lang="en-US" altLang="zh-CN" sz="1800">
                <a:cs typeface="+mn-lt"/>
              </a:rPr>
              <a:t>REDO point</a:t>
            </a:r>
            <a:r>
              <a:rPr lang="zh-CN" altLang="en-US" sz="1800">
                <a:cs typeface="+mn-lt"/>
              </a:rPr>
              <a:t>定位回放（</a:t>
            </a:r>
            <a:r>
              <a:rPr lang="en-US" altLang="zh-CN" sz="1800">
                <a:cs typeface="+mn-lt"/>
              </a:rPr>
              <a:t>replay</a:t>
            </a:r>
            <a:r>
              <a:rPr lang="zh-CN" altLang="en-US" sz="1800">
                <a:cs typeface="+mn-lt"/>
              </a:rPr>
              <a:t>）的起始位置，开始回放前</a:t>
            </a:r>
            <a:r>
              <a:rPr lang="en-US" altLang="zh-CN" sz="1800">
                <a:cs typeface="+mn-lt"/>
              </a:rPr>
              <a:t>startup</a:t>
            </a:r>
            <a:r>
              <a:rPr lang="zh-CN" altLang="en-US" sz="1800">
                <a:cs typeface="+mn-lt"/>
              </a:rPr>
              <a:t>子线程会发送信号通知</a:t>
            </a:r>
            <a:r>
              <a:rPr lang="en-US" altLang="zh-CN" sz="1800">
                <a:cs typeface="+mn-lt"/>
              </a:rPr>
              <a:t>Postmaster</a:t>
            </a:r>
            <a:r>
              <a:rPr lang="zh-CN" altLang="en-US" sz="1800">
                <a:cs typeface="+mn-lt"/>
              </a:rPr>
              <a:t>主线程启动</a:t>
            </a:r>
            <a:r>
              <a:rPr lang="en-US" altLang="zh-CN" sz="1800">
                <a:cs typeface="+mn-lt"/>
              </a:rPr>
              <a:t>Checkpointer</a:t>
            </a:r>
            <a:r>
              <a:rPr lang="zh-CN" altLang="en-US" sz="1800">
                <a:cs typeface="+mn-lt"/>
              </a:rPr>
              <a:t>、</a:t>
            </a:r>
            <a:r>
              <a:rPr lang="en-US" altLang="zh-CN" sz="1800">
                <a:cs typeface="+mn-lt"/>
              </a:rPr>
              <a:t>Pagewriter</a:t>
            </a:r>
            <a:r>
              <a:rPr lang="zh-CN" altLang="en-US" sz="1800">
                <a:cs typeface="+mn-lt"/>
              </a:rPr>
              <a:t>等辅助线程，这些线程用于在回放期间刷脏并同步（</a:t>
            </a:r>
            <a:r>
              <a:rPr lang="en-US" altLang="zh-CN" sz="1800">
                <a:cs typeface="+mn-lt"/>
              </a:rPr>
              <a:t>fsync</a:t>
            </a:r>
            <a:r>
              <a:rPr lang="zh-CN" altLang="en-US" sz="1800">
                <a:cs typeface="+mn-lt"/>
              </a:rPr>
              <a:t>）数据。回放完成后</a:t>
            </a:r>
            <a:r>
              <a:rPr lang="en-US" altLang="zh-CN" sz="1800">
                <a:cs typeface="+mn-lt"/>
              </a:rPr>
              <a:t>startup</a:t>
            </a:r>
            <a:r>
              <a:rPr lang="zh-CN" altLang="en-US" sz="1800">
                <a:cs typeface="+mn-lt"/>
              </a:rPr>
              <a:t>子线程退出，给</a:t>
            </a:r>
            <a:r>
              <a:rPr lang="en-US" altLang="zh-CN" sz="1800">
                <a:cs typeface="+mn-lt"/>
              </a:rPr>
              <a:t>Postmaster</a:t>
            </a:r>
            <a:r>
              <a:rPr lang="zh-CN" altLang="en-US" sz="1800">
                <a:cs typeface="+mn-lt"/>
              </a:rPr>
              <a:t>主线程发送信号，</a:t>
            </a:r>
            <a:r>
              <a:rPr lang="en-US" altLang="zh-CN" sz="1800">
                <a:cs typeface="+mn-lt"/>
              </a:rPr>
              <a:t>Postmaster</a:t>
            </a:r>
            <a:r>
              <a:rPr lang="zh-CN" altLang="en-US" sz="1800">
                <a:cs typeface="+mn-lt"/>
              </a:rPr>
              <a:t>主线程收到</a:t>
            </a:r>
            <a:r>
              <a:rPr lang="en-US" altLang="zh-CN" sz="1800">
                <a:cs typeface="+mn-lt"/>
              </a:rPr>
              <a:t>startup</a:t>
            </a:r>
            <a:r>
              <a:rPr lang="zh-CN" altLang="en-US" sz="1800">
                <a:cs typeface="+mn-lt"/>
              </a:rPr>
              <a:t>子线程正常退出的信号后进入</a:t>
            </a:r>
            <a:r>
              <a:rPr lang="en-US" altLang="zh-CN" sz="1800">
                <a:cs typeface="+mn-lt"/>
              </a:rPr>
              <a:t>PM_RUN</a:t>
            </a:r>
            <a:r>
              <a:rPr lang="zh-CN" altLang="en-US" sz="1800">
                <a:cs typeface="+mn-lt"/>
              </a:rPr>
              <a:t>状态，至此数据库启动</a:t>
            </a:r>
            <a:r>
              <a:rPr lang="zh-CN" altLang="en-US" sz="1800">
                <a:cs typeface="+mn-lt"/>
              </a:rPr>
              <a:t>完成。</a:t>
            </a:r>
            <a:endParaRPr lang="zh-CN" altLang="en-US" sz="1800">
              <a:cs typeface="+mn-lt"/>
            </a:endParaRPr>
          </a:p>
        </p:txBody>
      </p:sp>
      <p:pic>
        <p:nvPicPr>
          <p:cNvPr id="4" name="图片 3" descr="crashrecovery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392805"/>
            <a:ext cx="12188825" cy="28600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3433204" y="823658"/>
            <a:ext cx="5067591" cy="5067591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  <a:effectLst>
            <a:outerShdw blurRad="50800" dist="508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121896" tIns="60948" rIns="121896" bIns="60948" numCol="1" spcCol="0" rtlCol="0" fromWordArt="0" anchor="ctr" anchorCtr="0" forceAA="0" compatLnSpc="1">
            <a:noAutofit/>
          </a:bodyPr>
          <a:lstStyle/>
          <a:p>
            <a:pPr marL="0" marR="0" lvl="0" indent="0" algn="ctr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 Unicode MS" panose="020B0604020202020204" pitchFamily="34" charset="-122"/>
              <a:sym typeface="+mn-ea"/>
            </a:endParaRPr>
          </a:p>
        </p:txBody>
      </p:sp>
      <p:sp>
        <p:nvSpPr>
          <p:cNvPr id="2" name="TextBox 48"/>
          <p:cNvSpPr txBox="1"/>
          <p:nvPr/>
        </p:nvSpPr>
        <p:spPr>
          <a:xfrm>
            <a:off x="3408680" y="3215005"/>
            <a:ext cx="5116830" cy="705485"/>
          </a:xfrm>
          <a:prstGeom prst="rect">
            <a:avLst/>
          </a:prstGeom>
          <a:noFill/>
        </p:spPr>
        <p:txBody>
          <a:bodyPr wrap="square" lIns="91422" tIns="45709" rIns="91422" bIns="45709" rtlCol="0">
            <a:spAutoFit/>
          </a:bodyPr>
          <a:lstStyle/>
          <a:p>
            <a:pPr marL="0" marR="0" lvl="0" indent="0" algn="ctr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reflection blurRad="12700" stA="11000" endA="300" endPos="67000" dist="63500" dir="5400000" sy="-100000" algn="bl" rotWithShape="0"/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停止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reflection blurRad="12700" stA="11000" endA="300" endPos="67000" dist="63500" dir="5400000" sy="-100000" algn="bl" rotWithShape="0"/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TextBox 48"/>
          <p:cNvSpPr txBox="1"/>
          <p:nvPr/>
        </p:nvSpPr>
        <p:spPr>
          <a:xfrm>
            <a:off x="4667155" y="2451100"/>
            <a:ext cx="2599690" cy="705485"/>
          </a:xfrm>
          <a:prstGeom prst="rect">
            <a:avLst/>
          </a:prstGeom>
          <a:noFill/>
        </p:spPr>
        <p:txBody>
          <a:bodyPr wrap="square" lIns="91422" tIns="45709" rIns="91422" bIns="45709" rtlCol="0">
            <a:spAutoFit/>
          </a:bodyPr>
          <a:lstStyle/>
          <a:p>
            <a:pPr marL="0" marR="0" lvl="0" indent="0" algn="ctr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FF9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PART 2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FF9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zh-CN" altLang="en-US"/>
              <a:t>数据库运行状态停止需要做的</a:t>
            </a:r>
            <a:r>
              <a:rPr lang="zh-CN" altLang="en-US"/>
              <a:t>事情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60375" y="905510"/>
            <a:ext cx="11278870" cy="54927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数据库处于正常运行状态时收到停库信号应该如何处理呢？此时可能有会话正在执行事务，</a:t>
            </a:r>
            <a:r>
              <a:rPr lang="en-US" altLang="zh-CN" sz="1800">
                <a:cs typeface="+mn-lt"/>
              </a:rPr>
              <a:t>WalWriter</a:t>
            </a:r>
            <a:r>
              <a:rPr lang="zh-CN" altLang="en-US" sz="1800">
                <a:cs typeface="+mn-lt"/>
              </a:rPr>
              <a:t>正在将</a:t>
            </a:r>
            <a:r>
              <a:rPr lang="en-US" altLang="zh-CN" sz="1800">
                <a:cs typeface="+mn-lt"/>
              </a:rPr>
              <a:t>WAL Buffer</a:t>
            </a:r>
            <a:r>
              <a:rPr lang="zh-CN" altLang="en-US" sz="1800">
                <a:cs typeface="+mn-lt"/>
              </a:rPr>
              <a:t>中的</a:t>
            </a:r>
            <a:r>
              <a:rPr lang="en-US" altLang="zh-CN" sz="1800">
                <a:cs typeface="+mn-lt"/>
              </a:rPr>
              <a:t>XLOG</a:t>
            </a:r>
            <a:r>
              <a:rPr lang="zh-CN" altLang="en-US" sz="1800">
                <a:cs typeface="+mn-lt"/>
              </a:rPr>
              <a:t>写入磁盘，</a:t>
            </a:r>
            <a:r>
              <a:rPr lang="en-US" altLang="zh-CN" sz="1800">
                <a:cs typeface="+mn-lt"/>
              </a:rPr>
              <a:t>PageWriter</a:t>
            </a:r>
            <a:r>
              <a:rPr lang="zh-CN" altLang="en-US" sz="1800">
                <a:cs typeface="+mn-lt"/>
              </a:rPr>
              <a:t>正在将脏页写入磁盘。</a:t>
            </a:r>
            <a:endParaRPr lang="zh-CN" altLang="en-US" sz="18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PostgreSQL</a:t>
            </a:r>
            <a:r>
              <a:rPr lang="zh-CN" altLang="en-US" sz="1800">
                <a:cs typeface="+mn-lt"/>
              </a:rPr>
              <a:t>中针对不同的场景提供了三种停库</a:t>
            </a:r>
            <a:r>
              <a:rPr lang="zh-CN" altLang="en-US" sz="1800">
                <a:cs typeface="+mn-lt"/>
              </a:rPr>
              <a:t>模式：</a:t>
            </a:r>
            <a:endParaRPr lang="zh-CN" altLang="en-US" sz="1800">
              <a:cs typeface="+mn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sz="1800">
                <a:cs typeface="+mn-lt"/>
              </a:rPr>
              <a:t>Smart: disallows new connections, then </a:t>
            </a:r>
            <a:r>
              <a:rPr lang="en-US" altLang="zh-CN" sz="1800">
                <a:solidFill>
                  <a:srgbClr val="FF0000"/>
                </a:solidFill>
                <a:cs typeface="+mn-lt"/>
              </a:rPr>
              <a:t>waits for all existing clients to disconnect</a:t>
            </a:r>
            <a:r>
              <a:rPr lang="en-US" altLang="zh-CN" sz="1800">
                <a:cs typeface="+mn-lt"/>
              </a:rPr>
              <a:t> and any online backup to finish. If the server is in hot standby, recovery and streaming replication will be terminated once all clients have disconnected.</a:t>
            </a:r>
            <a:endParaRPr lang="en-US" altLang="zh-CN" sz="1800">
              <a:cs typeface="+mn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sz="1800">
                <a:cs typeface="+mn-lt"/>
              </a:rPr>
              <a:t>Fast(default): does not wait for clients to disconnect and will terminate an online backup in progress. All active transactions are rolled back and </a:t>
            </a:r>
            <a:r>
              <a:rPr lang="en-US" altLang="zh-CN" sz="1800">
                <a:solidFill>
                  <a:srgbClr val="FF0000"/>
                </a:solidFill>
                <a:cs typeface="+mn-lt"/>
              </a:rPr>
              <a:t>clients are forcibly disconnected</a:t>
            </a:r>
            <a:r>
              <a:rPr lang="en-US" altLang="zh-CN" sz="1800">
                <a:cs typeface="+mn-lt"/>
              </a:rPr>
              <a:t>, then the server is shut down.</a:t>
            </a:r>
            <a:endParaRPr lang="en-US" altLang="zh-CN" sz="1800">
              <a:cs typeface="+mn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sz="1800">
                <a:cs typeface="+mn-lt"/>
              </a:rPr>
              <a:t>Immediate: abort all server processes immediately, without a clean shutdown. This choice will lead to a crash-recovery cycle during the next server start.</a:t>
            </a:r>
            <a:endParaRPr lang="en-US" altLang="zh-CN" sz="1800">
              <a:cs typeface="+mn-lt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endParaRPr lang="en-US" altLang="zh-CN" sz="1800">
              <a:cs typeface="+mn-lt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800">
                <a:cs typeface="+mn-lt"/>
              </a:rPr>
              <a:t>Vastbase/openGauss</a:t>
            </a:r>
            <a:r>
              <a:rPr lang="zh-CN" altLang="en-US" sz="1800">
                <a:cs typeface="+mn-lt"/>
              </a:rPr>
              <a:t>中只有两种停库模式</a:t>
            </a:r>
            <a:r>
              <a:rPr lang="en-US" altLang="zh-CN" sz="1800">
                <a:cs typeface="+mn-lt"/>
              </a:rPr>
              <a:t>Fast</a:t>
            </a:r>
            <a:r>
              <a:rPr lang="zh-CN" altLang="en-US" sz="1800">
                <a:cs typeface="+mn-lt"/>
              </a:rPr>
              <a:t>和</a:t>
            </a:r>
            <a:r>
              <a:rPr lang="en-US" altLang="zh-CN" sz="1800">
                <a:cs typeface="+mn-lt"/>
              </a:rPr>
              <a:t>Immediate</a:t>
            </a:r>
            <a:r>
              <a:rPr lang="zh-CN" altLang="en-US" sz="1800">
                <a:cs typeface="+mn-lt"/>
              </a:rPr>
              <a:t>，其中</a:t>
            </a:r>
            <a:r>
              <a:rPr lang="en-US" altLang="zh-CN" sz="1800">
                <a:cs typeface="+mn-lt"/>
              </a:rPr>
              <a:t>Immediate</a:t>
            </a:r>
            <a:r>
              <a:rPr lang="zh-CN" altLang="en-US" sz="1800">
                <a:cs typeface="+mn-lt"/>
              </a:rPr>
              <a:t>模式暂时不建议使用，</a:t>
            </a:r>
            <a:r>
              <a:rPr lang="zh-CN" altLang="en-US" sz="1800">
                <a:cs typeface="+mn-lt"/>
              </a:rPr>
              <a:t>后文只讨论</a:t>
            </a:r>
            <a:r>
              <a:rPr lang="en-US" altLang="zh-CN" sz="1800">
                <a:cs typeface="+mn-lt"/>
              </a:rPr>
              <a:t>Fast</a:t>
            </a:r>
            <a:r>
              <a:rPr lang="zh-CN" altLang="en-US" sz="1800">
                <a:cs typeface="+mn-lt"/>
              </a:rPr>
              <a:t>模式。</a:t>
            </a:r>
            <a:endParaRPr lang="zh-CN" altLang="en-US" sz="1800">
              <a:cs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  <a:noFill/>
        </p:spPr>
        <p:txBody>
          <a:bodyPr wrap="square" rtlCol="0">
            <a:spAutoFit/>
          </a:bodyPr>
          <a:lstStyle/>
          <a:p>
            <a:r>
              <a:rPr dirty="0">
                <a:solidFill>
                  <a:schemeClr val="accent1"/>
                </a:solidFill>
                <a:ea typeface="微软雅黑" panose="020B0503020204020204" charset="-122"/>
                <a:sym typeface="+mn-ea"/>
              </a:rPr>
              <a:t>约定</a:t>
            </a:r>
            <a:endParaRPr dirty="0">
              <a:solidFill>
                <a:schemeClr val="accent1"/>
              </a:solidFill>
              <a:ea typeface="微软雅黑" panose="020B050302020402020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2755" y="1010285"/>
            <a:ext cx="7802245" cy="28613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/>
              <a:t>数据库模式：</a:t>
            </a:r>
            <a:r>
              <a:rPr lang="en-US" altLang="zh-CN"/>
              <a:t>Normal State</a:t>
            </a:r>
            <a:r>
              <a:rPr lang="zh-CN" altLang="en-US"/>
              <a:t>（普通模式，非主、备</a:t>
            </a:r>
            <a:r>
              <a:rPr lang="zh-CN" altLang="en-US"/>
              <a:t>库）</a:t>
            </a:r>
            <a:endParaRPr lang="zh-CN" altLang="en-US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/>
              <a:t>数据库版本：</a:t>
            </a:r>
            <a:r>
              <a:rPr lang="en-US" altLang="zh-CN">
                <a:sym typeface="+mn-ea"/>
              </a:rPr>
              <a:t>Vastbase 2.2.10</a:t>
            </a:r>
            <a:endParaRPr lang="zh-CN" altLang="en-US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/>
              <a:t>参数配置：默认参数（非线程池</a:t>
            </a:r>
            <a:r>
              <a:rPr lang="zh-CN" altLang="en-US"/>
              <a:t>模式）</a:t>
            </a:r>
            <a:endParaRPr lang="zh-CN" altLang="en-US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/>
              <a:t>操作系统：</a:t>
            </a:r>
            <a:r>
              <a:rPr lang="en-US" altLang="zh-CN"/>
              <a:t>CentOS Linux release 7.8.2003 (core)</a:t>
            </a:r>
            <a:endParaRPr lang="en-US" altLang="zh-CN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/>
              <a:t>硬件：</a:t>
            </a:r>
            <a:r>
              <a:rPr lang="en-US" altLang="zh-CN"/>
              <a:t>x86_64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rPr lang="zh-CN" altLang="en-US"/>
              <a:t>数据库停止时的状态</a:t>
            </a:r>
            <a:r>
              <a:rPr lang="zh-CN" altLang="en-US"/>
              <a:t>变化</a:t>
            </a:r>
            <a:endParaRPr lang="zh-CN" altLang="en-US"/>
          </a:p>
        </p:txBody>
      </p:sp>
      <p:pic>
        <p:nvPicPr>
          <p:cNvPr id="3" name="图片 2" descr="shutdow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81480" y="803275"/>
            <a:ext cx="9188450" cy="60547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p>
            <a:r>
              <a:t>数据库无法</a:t>
            </a:r>
            <a:r>
              <a:t>停止？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42595" y="940435"/>
            <a:ext cx="1098105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	</a:t>
            </a:r>
            <a:r>
              <a:rPr lang="zh-CN" altLang="en-US" sz="1800">
                <a:cs typeface="+mn-lt"/>
              </a:rPr>
              <a:t>在</a:t>
            </a:r>
            <a:r>
              <a:rPr lang="en-US" altLang="zh-CN" sz="1800">
                <a:cs typeface="+mn-lt"/>
              </a:rPr>
              <a:t>Vastbase</a:t>
            </a:r>
            <a:r>
              <a:rPr lang="zh-CN" altLang="en-US" sz="1800">
                <a:cs typeface="+mn-lt"/>
              </a:rPr>
              <a:t>版本迭代开发过程中有遇到执行</a:t>
            </a:r>
            <a:r>
              <a:rPr lang="en-US" altLang="zh-CN" sz="1800">
                <a:cs typeface="+mn-lt"/>
              </a:rPr>
              <a:t>vb_ctl stop</a:t>
            </a:r>
            <a:r>
              <a:rPr lang="zh-CN" altLang="en-US" sz="1800">
                <a:cs typeface="+mn-lt"/>
              </a:rPr>
              <a:t>无法停止数据库的问题，要分析解决此类问题，关键是要理解停库过程中的</a:t>
            </a:r>
            <a:r>
              <a:rPr lang="zh-CN" altLang="en-US" sz="1800">
                <a:cs typeface="+mn-lt"/>
              </a:rPr>
              <a:t>要点：</a:t>
            </a:r>
            <a:endParaRPr lang="zh-CN" altLang="en-US" sz="18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1. </a:t>
            </a:r>
            <a:r>
              <a:rPr lang="zh-CN" altLang="en-US" sz="1800">
                <a:cs typeface="+mn-lt"/>
              </a:rPr>
              <a:t>需要保证数据一致性、不丢失，故子线程的退出是有先后的。</a:t>
            </a:r>
            <a:r>
              <a:rPr lang="en-US" altLang="zh-CN" sz="1800">
                <a:cs typeface="+mn-lt"/>
              </a:rPr>
              <a:t>Postmaster</a:t>
            </a:r>
            <a:r>
              <a:rPr lang="zh-CN" altLang="en-US" sz="1800">
                <a:cs typeface="+mn-lt"/>
              </a:rPr>
              <a:t>线程收到停库信号首先通知</a:t>
            </a:r>
            <a:r>
              <a:rPr lang="en-US" altLang="zh-CN" sz="1800">
                <a:cs typeface="+mn-lt"/>
              </a:rPr>
              <a:t>backend</a:t>
            </a:r>
            <a:r>
              <a:rPr lang="zh-CN" altLang="en-US" sz="1800">
                <a:cs typeface="+mn-lt"/>
              </a:rPr>
              <a:t>和无关紧要的辅助线程退出，这些线程退出后保证不会有新的事务</a:t>
            </a:r>
            <a:r>
              <a:rPr lang="zh-CN" altLang="en-US" sz="1800">
                <a:cs typeface="+mn-lt"/>
              </a:rPr>
              <a:t>执行；</a:t>
            </a:r>
            <a:endParaRPr lang="zh-CN" altLang="en-US" sz="18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2. Checkpointer</a:t>
            </a:r>
            <a:r>
              <a:rPr lang="zh-CN" altLang="en-US" sz="1800">
                <a:cs typeface="+mn-lt"/>
              </a:rPr>
              <a:t>在写完停库检查点</a:t>
            </a:r>
            <a:r>
              <a:rPr lang="en-US" altLang="zh-CN" sz="1800">
                <a:cs typeface="+mn-lt"/>
              </a:rPr>
              <a:t>XLOG</a:t>
            </a:r>
            <a:r>
              <a:rPr lang="zh-CN" altLang="en-US" sz="1800">
                <a:cs typeface="+mn-lt"/>
              </a:rPr>
              <a:t>后退出（注意</a:t>
            </a:r>
            <a:r>
              <a:rPr lang="en-US" altLang="zh-CN" sz="1800">
                <a:cs typeface="+mn-lt"/>
              </a:rPr>
              <a:t>WalWriter</a:t>
            </a:r>
            <a:r>
              <a:rPr lang="zh-CN" altLang="en-US" sz="1800">
                <a:cs typeface="+mn-lt"/>
              </a:rPr>
              <a:t>在第一阶段就已经被通知退出），至此数据库的状态不再发生变化，但仍旧有些线程存活，例如</a:t>
            </a:r>
            <a:r>
              <a:rPr lang="en-US" altLang="zh-CN" sz="1800">
                <a:cs typeface="+mn-lt"/>
              </a:rPr>
              <a:t>WalSender</a:t>
            </a:r>
            <a:r>
              <a:rPr lang="zh-CN" altLang="en-US" sz="1800">
                <a:cs typeface="+mn-lt"/>
              </a:rPr>
              <a:t>（主备集群）需要将</a:t>
            </a:r>
            <a:r>
              <a:rPr lang="en-US" altLang="zh-CN" sz="1800">
                <a:cs typeface="+mn-lt"/>
              </a:rPr>
              <a:t>XLOG</a:t>
            </a:r>
            <a:r>
              <a:rPr lang="zh-CN" altLang="en-US" sz="1800">
                <a:cs typeface="+mn-lt"/>
              </a:rPr>
              <a:t>发送到备库，</a:t>
            </a:r>
            <a:r>
              <a:rPr lang="en-US" altLang="zh-CN" sz="1800">
                <a:cs typeface="+mn-lt"/>
              </a:rPr>
              <a:t>Archiver</a:t>
            </a:r>
            <a:r>
              <a:rPr lang="zh-CN" altLang="en-US" sz="1800">
                <a:cs typeface="+mn-lt"/>
              </a:rPr>
              <a:t>需要将</a:t>
            </a:r>
            <a:r>
              <a:rPr lang="en-US" altLang="zh-CN" sz="1800">
                <a:cs typeface="+mn-lt"/>
              </a:rPr>
              <a:t>WAL</a:t>
            </a:r>
            <a:r>
              <a:rPr lang="zh-CN" altLang="en-US" sz="1800">
                <a:cs typeface="+mn-lt"/>
              </a:rPr>
              <a:t>归档。</a:t>
            </a:r>
            <a:endParaRPr lang="zh-CN" altLang="en-US" sz="1800">
              <a:cs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3. </a:t>
            </a:r>
            <a:r>
              <a:rPr lang="zh-CN" altLang="en-US" sz="1800">
                <a:cs typeface="+mn-lt"/>
              </a:rPr>
              <a:t>当所有子线程都退出后，</a:t>
            </a:r>
            <a:r>
              <a:rPr lang="en-US" altLang="zh-CN" sz="1800">
                <a:cs typeface="+mn-lt"/>
              </a:rPr>
              <a:t>Postmaster</a:t>
            </a:r>
            <a:r>
              <a:rPr lang="zh-CN" altLang="en-US" sz="1800">
                <a:cs typeface="+mn-lt"/>
              </a:rPr>
              <a:t>主线程就可以</a:t>
            </a:r>
            <a:r>
              <a:rPr lang="zh-CN" altLang="en-US" sz="1800">
                <a:cs typeface="+mn-lt"/>
              </a:rPr>
              <a:t>安全退出（调用</a:t>
            </a:r>
            <a:r>
              <a:rPr lang="en-US" altLang="zh-CN" sz="1800">
                <a:cs typeface="+mn-lt"/>
              </a:rPr>
              <a:t>exit</a:t>
            </a:r>
            <a:r>
              <a:rPr lang="zh-CN" altLang="en-US" sz="1800">
                <a:cs typeface="+mn-lt"/>
              </a:rPr>
              <a:t>）。</a:t>
            </a:r>
            <a:endParaRPr lang="zh-CN" altLang="en-US" sz="1800">
              <a:cs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4577715" y="-1637030"/>
            <a:ext cx="10006965" cy="10132060"/>
          </a:xfrm>
          <a:prstGeom prst="rect">
            <a:avLst/>
          </a:prstGeom>
          <a:blipFill rotWithShape="1">
            <a:blip r:embed="rId1">
              <a:alphaModFix amt="12000"/>
            </a:blip>
            <a:tile tx="0" ty="0" sx="100000" sy="100000" flip="x" algn="tl"/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itchFamily="2" charset="-122"/>
              <a:cs typeface="+mn-cs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702175" y="1795780"/>
            <a:ext cx="2784475" cy="6451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6600" b="0">
                <a:gradFill flip="none" rotWithShape="1">
                  <a:gsLst>
                    <a:gs pos="0">
                      <a:srgbClr val="004078"/>
                    </a:gs>
                    <a:gs pos="48000">
                      <a:srgbClr val="00A8FF"/>
                    </a:gs>
                    <a:gs pos="47000">
                      <a:srgbClr val="0C60B1"/>
                    </a:gs>
                    <a:gs pos="76000">
                      <a:srgbClr val="004078"/>
                    </a:gs>
                    <a:gs pos="66000">
                      <a:srgbClr val="0C60B1"/>
                    </a:gs>
                  </a:gsLst>
                  <a:lin ang="16200000" scaled="0"/>
                  <a:tileRect/>
                </a:gradFill>
                <a:effectLst/>
                <a:latin typeface="造字工房朗倩（非商用）常规体"/>
                <a:ea typeface="造字工房朗倩（非商用）常规体"/>
                <a:cs typeface="方正正大黑"/>
              </a:defRPr>
            </a:lvl1pPr>
          </a:lstStyle>
          <a:p>
            <a:pPr marL="0" marR="0" lvl="0" indent="0" algn="ctr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E96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/>
              </a:rPr>
              <a:t>VASTDATA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FE96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" panose="020B0604020202020204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849053" y="1741805"/>
            <a:ext cx="4490720" cy="753110"/>
            <a:chOff x="7472" y="1565"/>
            <a:chExt cx="4252" cy="1135"/>
          </a:xfrm>
        </p:grpSpPr>
        <p:cxnSp>
          <p:nvCxnSpPr>
            <p:cNvPr id="13" name="直线连接符 12"/>
            <p:cNvCxnSpPr/>
            <p:nvPr/>
          </p:nvCxnSpPr>
          <p:spPr>
            <a:xfrm>
              <a:off x="7472" y="1565"/>
              <a:ext cx="4252" cy="0"/>
            </a:xfrm>
            <a:prstGeom prst="line">
              <a:avLst/>
            </a:prstGeom>
            <a:ln w="25400" cmpd="sng">
              <a:gradFill>
                <a:gsLst>
                  <a:gs pos="0">
                    <a:schemeClr val="accent1">
                      <a:lumMod val="5000"/>
                      <a:lumOff val="95000"/>
                      <a:alpha val="9000"/>
                    </a:schemeClr>
                  </a:gs>
                  <a:gs pos="49000">
                    <a:srgbClr val="FE9600"/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0" scaled="1"/>
              </a:gra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线连接符 13"/>
            <p:cNvCxnSpPr/>
            <p:nvPr/>
          </p:nvCxnSpPr>
          <p:spPr>
            <a:xfrm>
              <a:off x="7472" y="2700"/>
              <a:ext cx="4252" cy="0"/>
            </a:xfrm>
            <a:prstGeom prst="line">
              <a:avLst/>
            </a:prstGeom>
            <a:ln w="25400" cmpd="sng">
              <a:gradFill>
                <a:gsLst>
                  <a:gs pos="0">
                    <a:schemeClr val="accent1">
                      <a:lumMod val="5000"/>
                      <a:lumOff val="95000"/>
                      <a:alpha val="9000"/>
                    </a:schemeClr>
                  </a:gs>
                  <a:gs pos="49000">
                    <a:srgbClr val="FE9600"/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0" scaled="1"/>
              </a:gra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文本框 14"/>
          <p:cNvSpPr txBox="1"/>
          <p:nvPr/>
        </p:nvSpPr>
        <p:spPr>
          <a:xfrm>
            <a:off x="7310755" y="6466840"/>
            <a:ext cx="4566285" cy="2152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dist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北京海量数据技术股份有限公司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 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【内部资料  严禁外传】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39440" y="2762250"/>
            <a:ext cx="5908675" cy="1322070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608965">
              <a:defRPr lang="zh-CN" altLang="en-US" sz="4400" b="1" spc="300">
                <a:gradFill flip="none" rotWithShape="1">
                  <a:gsLst>
                    <a:gs pos="15000">
                      <a:srgbClr val="142657"/>
                    </a:gs>
                    <a:gs pos="48000">
                      <a:srgbClr val="0270C5"/>
                    </a:gs>
                    <a:gs pos="46000">
                      <a:srgbClr val="043A95"/>
                    </a:gs>
                    <a:gs pos="100000">
                      <a:srgbClr val="142657"/>
                    </a:gs>
                    <a:gs pos="68000">
                      <a:srgbClr val="043A95"/>
                    </a:gs>
                  </a:gsLst>
                  <a:lin ang="16020000" scaled="0"/>
                  <a:tileRect/>
                </a:gradFill>
                <a:effectLst/>
                <a:latin typeface="微软雅黑" panose="020B0503020204020204" charset="-122"/>
                <a:ea typeface="微软雅黑" panose="020B0503020204020204" charset="-122"/>
                <a:cs typeface="方正正大黑"/>
              </a:defRPr>
            </a:lvl1pPr>
          </a:lstStyle>
          <a:p>
            <a:pPr marL="0" marR="0" lvl="0" indent="0" algn="dist" defTabSz="6089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THANKS</a:t>
            </a:r>
            <a:endParaRPr kumimoji="0" lang="zh-CN" altLang="en-US" sz="8000" b="1" i="0" u="none" strike="noStrike" kern="1200" cap="none" spc="3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3433204" y="823658"/>
            <a:ext cx="5067591" cy="5067591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  <a:effectLst>
            <a:outerShdw blurRad="50800" dist="508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121896" tIns="60948" rIns="121896" bIns="60948" numCol="1" spcCol="0" rtlCol="0" fromWordArt="0" anchor="ctr" anchorCtr="0" forceAA="0" compatLnSpc="1">
            <a:noAutofit/>
          </a:bodyPr>
          <a:lstStyle/>
          <a:p>
            <a:pPr marL="0" marR="0" lvl="0" indent="0" algn="ctr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 Unicode MS" panose="020B0604020202020204" pitchFamily="34" charset="-122"/>
              <a:sym typeface="+mn-ea"/>
            </a:endParaRPr>
          </a:p>
        </p:txBody>
      </p:sp>
      <p:sp>
        <p:nvSpPr>
          <p:cNvPr id="2" name="TextBox 48"/>
          <p:cNvSpPr txBox="1"/>
          <p:nvPr/>
        </p:nvSpPr>
        <p:spPr>
          <a:xfrm>
            <a:off x="3408680" y="3215005"/>
            <a:ext cx="5116830" cy="705485"/>
          </a:xfrm>
          <a:prstGeom prst="rect">
            <a:avLst/>
          </a:prstGeom>
          <a:noFill/>
        </p:spPr>
        <p:txBody>
          <a:bodyPr wrap="square" lIns="91422" tIns="45709" rIns="91422" bIns="45709" rtlCol="0">
            <a:spAutoFit/>
          </a:bodyPr>
          <a:lstStyle/>
          <a:p>
            <a:pPr marL="0" marR="0" lvl="0" indent="0" algn="ctr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reflection blurRad="12700" stA="11000" endA="300" endPos="67000" dist="63500" dir="5400000" sy="-100000" algn="bl" rotWithShape="0"/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启动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reflection blurRad="12700" stA="11000" endA="300" endPos="67000" dist="63500" dir="5400000" sy="-100000" algn="bl" rotWithShape="0"/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TextBox 48"/>
          <p:cNvSpPr txBox="1"/>
          <p:nvPr/>
        </p:nvSpPr>
        <p:spPr>
          <a:xfrm>
            <a:off x="4667155" y="2451100"/>
            <a:ext cx="2599690" cy="705485"/>
          </a:xfrm>
          <a:prstGeom prst="rect">
            <a:avLst/>
          </a:prstGeom>
          <a:noFill/>
        </p:spPr>
        <p:txBody>
          <a:bodyPr wrap="square" lIns="91422" tIns="45709" rIns="91422" bIns="45709" rtlCol="0">
            <a:spAutoFit/>
          </a:bodyPr>
          <a:lstStyle/>
          <a:p>
            <a:pPr marL="0" marR="0" lvl="0" indent="0" algn="ctr" defTabSz="609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FF9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PART 1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FF9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lstStyle/>
          <a:p>
            <a:r>
              <a:rPr lang="zh-CN" altLang="en-US" dirty="0"/>
              <a:t>数据库启动阶段主要做的</a:t>
            </a:r>
            <a:r>
              <a:rPr lang="zh-CN" altLang="en-US" dirty="0"/>
              <a:t>事情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461645" y="1106170"/>
            <a:ext cx="5666740" cy="34150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lnSpc>
                <a:spcPct val="150000"/>
              </a:lnSpc>
            </a:pP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1. 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应用程序环境设置（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locale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）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2. 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资源初始化（内存、信号量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...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）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3. 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加载配置（命令行参数、配置文件</a:t>
            </a: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...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）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4. 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多线程模拟信号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5. </a:t>
            </a:r>
            <a:r>
              <a:rPr lang="zh-CN" altLang="en-US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服务监听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latin typeface="PingFang SC Regular" panose="020B0400000000000000" charset="-122"/>
                <a:ea typeface="PingFang SC Regular" panose="020B0400000000000000" charset="-122"/>
                <a:cs typeface="PingFang SC Regular" panose="020B0400000000000000" charset="-122"/>
              </a:rPr>
              <a:t>6. crash recovery</a:t>
            </a:r>
            <a:endParaRPr lang="zh-CN" altLang="en-US">
              <a:latin typeface="PingFang SC Regular" panose="020B0400000000000000" charset="-122"/>
              <a:ea typeface="PingFang SC Regular" panose="020B0400000000000000" charset="-122"/>
              <a:cs typeface="PingFang SC Regular" panose="020B04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  <a:noFill/>
        </p:spPr>
        <p:txBody>
          <a:bodyPr wrap="square" rtlCol="0">
            <a:spAutoFit/>
          </a:bodyPr>
          <a:lstStyle/>
          <a:p>
            <a:r>
              <a:rPr dirty="0">
                <a:ea typeface="微软雅黑" panose="020B0503020204020204" charset="-122"/>
                <a:sym typeface="+mn-ea"/>
              </a:rPr>
              <a:t>数据库启动状态</a:t>
            </a:r>
            <a:r>
              <a:rPr dirty="0">
                <a:ea typeface="微软雅黑" panose="020B0503020204020204" charset="-122"/>
                <a:sym typeface="+mn-ea"/>
              </a:rPr>
              <a:t>变化</a:t>
            </a:r>
            <a:endParaRPr dirty="0">
              <a:ea typeface="微软雅黑" panose="020B0503020204020204" charset="-122"/>
              <a:sym typeface="+mn-ea"/>
            </a:endParaRPr>
          </a:p>
        </p:txBody>
      </p:sp>
      <p:pic>
        <p:nvPicPr>
          <p:cNvPr id="13" name="图片 12" descr="startu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6730" y="695960"/>
            <a:ext cx="10947400" cy="61620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lstStyle/>
          <a:p>
            <a:r>
              <a:rPr lang="zh-CN" altLang="en-US" dirty="0"/>
              <a:t>数据库</a:t>
            </a:r>
            <a:r>
              <a:rPr dirty="0"/>
              <a:t>启动</a:t>
            </a:r>
            <a:r>
              <a:rPr dirty="0"/>
              <a:t>过程</a:t>
            </a:r>
            <a:endParaRPr dirty="0"/>
          </a:p>
        </p:txBody>
      </p:sp>
      <p:pic>
        <p:nvPicPr>
          <p:cNvPr id="5" name="图片 4" descr="startup-procedur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31950" y="683260"/>
            <a:ext cx="7451725" cy="6083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lstStyle/>
          <a:p>
            <a:r>
              <a:rPr dirty="0">
                <a:sym typeface="+mn-ea"/>
              </a:rPr>
              <a:t>应用程序环境</a:t>
            </a:r>
            <a:r>
              <a:rPr dirty="0">
                <a:sym typeface="+mn-ea"/>
              </a:rPr>
              <a:t>设置</a:t>
            </a:r>
            <a:endParaRPr dirty="0"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03530" y="748665"/>
            <a:ext cx="11337290" cy="54927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800">
                <a:cs typeface="+mn-lt"/>
              </a:rPr>
              <a:t>A key concept for application programs is that of a program's locale. The locale is an explicit model </a:t>
            </a:r>
            <a:endParaRPr lang="zh-CN" altLang="en-US" sz="1800"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zh-CN" altLang="en-US" sz="1800">
                <a:cs typeface="+mn-lt"/>
              </a:rPr>
              <a:t>and definition of a native-language environment. The notion of a locale is explicitly defined and included </a:t>
            </a:r>
            <a:endParaRPr lang="zh-CN" altLang="en-US" sz="1800"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zh-CN" altLang="en-US" sz="1800">
                <a:cs typeface="+mn-lt"/>
              </a:rPr>
              <a:t>in the POSIX standard</a:t>
            </a:r>
            <a:r>
              <a:rPr lang="en-US" altLang="zh-CN" sz="1800">
                <a:cs typeface="+mn-lt"/>
              </a:rPr>
              <a:t>.</a:t>
            </a:r>
            <a:endParaRPr lang="en-US" altLang="zh-CN" sz="1800">
              <a:cs typeface="+mn-lt"/>
            </a:endParaRPr>
          </a:p>
          <a:p>
            <a:pPr algn="l">
              <a:lnSpc>
                <a:spcPct val="100000"/>
              </a:lnSpc>
            </a:pPr>
            <a:endParaRPr lang="en-US" altLang="zh-CN" sz="1800"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>
                <a:cs typeface="+mn-lt"/>
              </a:rPr>
              <a:t>A locale consists of a number of categories for which country-dependent formatting or other specifications </a:t>
            </a:r>
            <a:endParaRPr lang="en-US" altLang="zh-CN" sz="1800"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>
                <a:cs typeface="+mn-lt"/>
              </a:rPr>
              <a:t>exist. </a:t>
            </a:r>
            <a:r>
              <a:rPr lang="en-US" altLang="zh-CN" sz="1800">
                <a:solidFill>
                  <a:srgbClr val="FF0000"/>
                </a:solidFill>
                <a:cs typeface="+mn-lt"/>
              </a:rPr>
              <a:t>A program's locale defines its code sets, date and time formatting conventions, monetary conventions, </a:t>
            </a:r>
            <a:endParaRPr lang="en-US" altLang="zh-CN" sz="1800">
              <a:solidFill>
                <a:srgbClr val="FF0000"/>
              </a:solidFill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>
                <a:solidFill>
                  <a:srgbClr val="FF0000"/>
                </a:solidFill>
                <a:cs typeface="+mn-lt"/>
              </a:rPr>
              <a:t>decimal formatting conventions, and collation (sort) order</a:t>
            </a:r>
            <a:r>
              <a:rPr lang="en-US" altLang="zh-CN" sz="1800">
                <a:cs typeface="+mn-lt"/>
              </a:rPr>
              <a:t>.</a:t>
            </a:r>
            <a:endParaRPr lang="en-US" altLang="zh-CN" sz="1800">
              <a:cs typeface="+mn-lt"/>
            </a:endParaRPr>
          </a:p>
          <a:p>
            <a:pPr algn="l">
              <a:lnSpc>
                <a:spcPct val="100000"/>
              </a:lnSpc>
            </a:pPr>
            <a:endParaRPr lang="en-US" altLang="zh-CN" sz="1800"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>
                <a:cs typeface="+mn-lt"/>
              </a:rPr>
              <a:t>Vastbase uses the standard ISO C and POSIX locale facilities provided by the server operating system.</a:t>
            </a:r>
            <a:endParaRPr lang="en-US" altLang="zh-CN" sz="1800">
              <a:cs typeface="+mn-lt"/>
            </a:endParaRPr>
          </a:p>
          <a:p>
            <a:pPr algn="l">
              <a:lnSpc>
                <a:spcPct val="100000"/>
              </a:lnSpc>
            </a:pPr>
            <a:endParaRPr lang="en-US" altLang="zh-CN" sz="1800"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>
                <a:cs typeface="+mn-lt"/>
              </a:rPr>
              <a:t>vb_initdb will initialize the database cluster with the locale setting of its execution environment by default, </a:t>
            </a:r>
            <a:endParaRPr lang="en-US" altLang="zh-CN" sz="1800"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>
                <a:cs typeface="+mn-lt"/>
              </a:rPr>
              <a:t>so if your system is already set to use the locale that you want in your database cluster then there is nothing </a:t>
            </a:r>
            <a:endParaRPr lang="en-US" altLang="zh-CN" sz="1800"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>
                <a:cs typeface="+mn-lt"/>
              </a:rPr>
              <a:t>else you need to do. If you want to use a different locale (or you are not sure which locale your system is set </a:t>
            </a:r>
            <a:endParaRPr lang="en-US" altLang="zh-CN" sz="1800">
              <a:cs typeface="+mn-lt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>
                <a:cs typeface="+mn-lt"/>
              </a:rPr>
              <a:t>to), you can instruct initdb exactly which locale to use by specifying the </a:t>
            </a:r>
            <a:r>
              <a:rPr lang="en-US" altLang="zh-CN" sz="1800" i="1">
                <a:cs typeface="+mn-lt"/>
              </a:rPr>
              <a:t>--locale</a:t>
            </a:r>
            <a:r>
              <a:rPr lang="en-US" altLang="zh-CN" sz="1800">
                <a:cs typeface="+mn-lt"/>
              </a:rPr>
              <a:t> option.</a:t>
            </a:r>
            <a:endParaRPr lang="en-US" altLang="zh-CN" sz="1800">
              <a:cs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lstStyle/>
          <a:p>
            <a:r>
              <a:rPr lang="zh-CN" altLang="en-US" dirty="0"/>
              <a:t>应用程序环境</a:t>
            </a:r>
            <a:r>
              <a:rPr lang="zh-CN" altLang="en-US" dirty="0"/>
              <a:t>设置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356553" y="740188"/>
            <a:ext cx="10628312" cy="5492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 defTabSz="6096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accent6"/>
              </a:buClr>
              <a:buFont typeface="Wingdings" panose="05000000000000000000" charset="0"/>
              <a:buNone/>
            </a:pPr>
            <a:r>
              <a:rPr lang="en-US" altLang="zh-CN" sz="1800" dirty="0">
                <a:ea typeface="微软雅黑" panose="020B0503020204020204" charset="-122"/>
                <a:cs typeface="+mn-lt"/>
                <a:sym typeface="+mn-ea"/>
              </a:rPr>
              <a:t>When a program looks up locale dependent values, it does this according to the following environment variables, in priority order:</a:t>
            </a:r>
            <a:endParaRPr lang="en-US" altLang="zh-CN" sz="1800" dirty="0">
              <a:ea typeface="微软雅黑" panose="020B0503020204020204" charset="-122"/>
              <a:cs typeface="+mn-lt"/>
              <a:sym typeface="+mn-ea"/>
            </a:endParaRPr>
          </a:p>
          <a:p>
            <a:pPr marL="342900" indent="-342900" defTabSz="6096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accent6"/>
              </a:buClr>
              <a:buFont typeface="+mj-lt"/>
              <a:buAutoNum type="arabicPeriod"/>
            </a:pPr>
            <a:r>
              <a:rPr lang="en-US" altLang="zh-CN" sz="1800" dirty="0">
                <a:ea typeface="微软雅黑" panose="020B0503020204020204" charset="-122"/>
                <a:cs typeface="+mn-lt"/>
                <a:sym typeface="+mn-ea"/>
              </a:rPr>
              <a:t>LANGUAGE</a:t>
            </a:r>
            <a:endParaRPr lang="en-US" altLang="zh-CN" sz="1800" dirty="0">
              <a:ea typeface="微软雅黑" panose="020B0503020204020204" charset="-122"/>
              <a:cs typeface="+mn-lt"/>
              <a:sym typeface="+mn-ea"/>
            </a:endParaRPr>
          </a:p>
          <a:p>
            <a:pPr marL="342900" indent="-342900" defTabSz="6096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accent6"/>
              </a:buClr>
              <a:buFont typeface="Wingdings" panose="05000000000000000000" charset="0"/>
              <a:buAutoNum type="arabicPeriod"/>
            </a:pPr>
            <a:r>
              <a:rPr lang="en-US" altLang="zh-CN" sz="1800" dirty="0">
                <a:ea typeface="微软雅黑" panose="020B0503020204020204" charset="-122"/>
                <a:cs typeface="+mn-lt"/>
                <a:sym typeface="+mn-ea"/>
              </a:rPr>
              <a:t>LC_ALL</a:t>
            </a:r>
            <a:endParaRPr lang="en-US" altLang="zh-CN" sz="1800" dirty="0">
              <a:ea typeface="微软雅黑" panose="020B0503020204020204" charset="-122"/>
              <a:cs typeface="+mn-lt"/>
              <a:sym typeface="+mn-ea"/>
            </a:endParaRPr>
          </a:p>
          <a:p>
            <a:pPr marL="342900" indent="-342900" defTabSz="6096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accent6"/>
              </a:buClr>
              <a:buFont typeface="Wingdings" panose="05000000000000000000" charset="0"/>
              <a:buAutoNum type="arabicPeriod"/>
            </a:pPr>
            <a:r>
              <a:rPr lang="en-US" altLang="zh-CN" sz="1800" dirty="0">
                <a:ea typeface="微软雅黑" panose="020B0503020204020204" charset="-122"/>
                <a:cs typeface="+mn-lt"/>
                <a:sym typeface="+mn-ea"/>
              </a:rPr>
              <a:t>LC_xxx, according to selected locale category: LC_CTYPE, LC_NUMERIC, LC_TIME, LC_COLLATE, LC_MONETARY, LC_MESSAGES, ...</a:t>
            </a:r>
            <a:endParaRPr lang="en-US" altLang="zh-CN" sz="1800" dirty="0">
              <a:ea typeface="微软雅黑" panose="020B0503020204020204" charset="-122"/>
              <a:cs typeface="+mn-lt"/>
              <a:sym typeface="+mn-ea"/>
            </a:endParaRPr>
          </a:p>
          <a:p>
            <a:pPr marL="342900" indent="-342900" defTabSz="6096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accent6"/>
              </a:buClr>
              <a:buFont typeface="Wingdings" panose="05000000000000000000" charset="0"/>
              <a:buAutoNum type="arabicPeriod"/>
            </a:pPr>
            <a:r>
              <a:rPr lang="en-US" altLang="zh-CN" sz="1800" dirty="0">
                <a:ea typeface="微软雅黑" panose="020B0503020204020204" charset="-122"/>
                <a:cs typeface="+mn-lt"/>
                <a:sym typeface="+mn-ea"/>
              </a:rPr>
              <a:t>LANG</a:t>
            </a:r>
            <a:endParaRPr lang="en-US" altLang="zh-CN" sz="1800" dirty="0">
              <a:ea typeface="微软雅黑" panose="020B0503020204020204" charset="-122"/>
              <a:cs typeface="+mn-lt"/>
              <a:sym typeface="+mn-ea"/>
            </a:endParaRPr>
          </a:p>
          <a:p>
            <a:pPr indent="0" defTabSz="6096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accent6"/>
              </a:buClr>
              <a:buFont typeface="Wingdings" panose="05000000000000000000" charset="0"/>
              <a:buNone/>
            </a:pPr>
            <a:r>
              <a:rPr lang="en-US" altLang="zh-CN" sz="1800" dirty="0">
                <a:ea typeface="微软雅黑" panose="020B0503020204020204" charset="-122"/>
                <a:cs typeface="+mn-lt"/>
                <a:sym typeface="+mn-ea"/>
              </a:rPr>
              <a:t>Variables whose value is set but is empty are ignored in this lookup.</a:t>
            </a:r>
            <a:endParaRPr lang="en-US" altLang="zh-CN" sz="1800" dirty="0">
              <a:ea typeface="微软雅黑" panose="020B0503020204020204" charset="-122"/>
              <a:cs typeface="+mn-lt"/>
              <a:sym typeface="+mn-ea"/>
            </a:endParaRPr>
          </a:p>
          <a:p>
            <a:pPr indent="0" defTabSz="6096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accent6"/>
              </a:buClr>
              <a:buFont typeface="Wingdings" panose="05000000000000000000" charset="0"/>
              <a:buNone/>
            </a:pPr>
            <a:endParaRPr lang="en-US" altLang="zh-CN" sz="1800" dirty="0">
              <a:ea typeface="微软雅黑" panose="020B0503020204020204" charset="-122"/>
              <a:cs typeface="+mn-lt"/>
            </a:endParaRPr>
          </a:p>
          <a:p>
            <a:pPr indent="0" defTabSz="6096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accent6"/>
              </a:buClr>
              <a:buFont typeface="Wingdings" panose="05000000000000000000" charset="0"/>
              <a:buNone/>
            </a:pPr>
            <a:endParaRPr lang="en-US" altLang="zh-CN" sz="1800" dirty="0">
              <a:ea typeface="微软雅黑" panose="020B0503020204020204" charset="-122"/>
              <a:cs typeface="+mn-lt"/>
            </a:endParaRPr>
          </a:p>
          <a:p>
            <a:pPr indent="0" defTabSz="6096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accent6"/>
              </a:buClr>
              <a:buFont typeface="Wingdings" panose="05000000000000000000" charset="0"/>
              <a:buNone/>
            </a:pPr>
            <a:endParaRPr lang="en-US" altLang="zh-CN" sz="1800" dirty="0">
              <a:ea typeface="微软雅黑" panose="020B0503020204020204" charset="-122"/>
              <a:cs typeface="+mn-lt"/>
            </a:endParaRPr>
          </a:p>
          <a:p>
            <a:pPr indent="0" defTabSz="6096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accent6"/>
              </a:buClr>
              <a:buFont typeface="Wingdings" panose="05000000000000000000" charset="0"/>
              <a:buNone/>
            </a:pPr>
            <a:endParaRPr lang="en-US" altLang="zh-CN" sz="1800" dirty="0">
              <a:ea typeface="微软雅黑" panose="020B0503020204020204" charset="-122"/>
              <a:cs typeface="+mn-lt"/>
            </a:endParaRPr>
          </a:p>
          <a:p>
            <a:pPr indent="0" defTabSz="6096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accent6"/>
              </a:buClr>
              <a:buFont typeface="Wingdings" panose="05000000000000000000" charset="0"/>
              <a:buNone/>
            </a:pPr>
            <a:r>
              <a:rPr lang="en-US" altLang="zh-CN" sz="1800" dirty="0">
                <a:solidFill>
                  <a:srgbClr val="FF0000"/>
                </a:solidFill>
                <a:ea typeface="微软雅黑" panose="020B0503020204020204" charset="-122"/>
                <a:cs typeface="+mn-lt"/>
              </a:rPr>
              <a:t>[1]</a:t>
            </a:r>
            <a:r>
              <a:rPr lang="en-US" altLang="zh-CN" sz="1800" dirty="0">
                <a:ea typeface="微软雅黑" panose="020B0503020204020204" charset="-122"/>
                <a:cs typeface="+mn-lt"/>
              </a:rPr>
              <a:t> https://www.postgresql.org/docs/current/charset.html</a:t>
            </a:r>
            <a:endParaRPr lang="en-US" altLang="zh-CN" sz="1800" dirty="0">
              <a:ea typeface="微软雅黑" panose="020B0503020204020204" charset="-122"/>
              <a:cs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020" y="222934"/>
            <a:ext cx="10512862" cy="460375"/>
          </a:xfrm>
        </p:spPr>
        <p:txBody>
          <a:bodyPr/>
          <a:lstStyle/>
          <a:p>
            <a:r>
              <a:rPr lang="zh-CN" altLang="en-US" dirty="0"/>
              <a:t>资源初始化</a:t>
            </a:r>
            <a:r>
              <a:rPr lang="en-US" altLang="zh-CN" dirty="0"/>
              <a:t>-</a:t>
            </a:r>
            <a:r>
              <a:rPr dirty="0"/>
              <a:t>内存</a:t>
            </a:r>
            <a:r>
              <a:rPr dirty="0"/>
              <a:t>上下文</a:t>
            </a:r>
            <a:endParaRPr dirty="0"/>
          </a:p>
        </p:txBody>
      </p:sp>
      <p:sp>
        <p:nvSpPr>
          <p:cNvPr id="3" name="文本框 2"/>
          <p:cNvSpPr txBox="1"/>
          <p:nvPr/>
        </p:nvSpPr>
        <p:spPr>
          <a:xfrm>
            <a:off x="425450" y="949325"/>
            <a:ext cx="11151870" cy="5908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800">
                <a:cs typeface="+mn-lt"/>
              </a:rPr>
              <a:t>PostgreSQL</a:t>
            </a:r>
            <a:r>
              <a:rPr lang="zh-CN" altLang="en-US" sz="1800">
                <a:cs typeface="+mn-lt"/>
              </a:rPr>
              <a:t>中引入</a:t>
            </a:r>
            <a:r>
              <a:rPr lang="en-US" altLang="zh-CN" sz="1800">
                <a:cs typeface="+mn-lt"/>
              </a:rPr>
              <a:t>Memory Context</a:t>
            </a:r>
            <a:r>
              <a:rPr lang="zh-CN" altLang="en-US" sz="1800">
                <a:cs typeface="+mn-lt"/>
              </a:rPr>
              <a:t>（内存上下文）是为了解决</a:t>
            </a:r>
            <a:r>
              <a:rPr lang="en-US" altLang="zh-CN" sz="1800">
                <a:cs typeface="+mn-lt"/>
              </a:rPr>
              <a:t>SQL</a:t>
            </a:r>
            <a:r>
              <a:rPr lang="zh-CN" altLang="en-US" sz="1800">
                <a:cs typeface="+mn-lt"/>
              </a:rPr>
              <a:t>执行过程中的内存泄露问题，</a:t>
            </a:r>
            <a:r>
              <a:rPr lang="en-US" altLang="zh-CN" sz="1800">
                <a:cs typeface="+mn-lt"/>
              </a:rPr>
              <a:t>Vastbase</a:t>
            </a:r>
            <a:r>
              <a:rPr lang="zh-CN" altLang="en-US" sz="1800">
                <a:cs typeface="+mn-lt"/>
              </a:rPr>
              <a:t>为多线程架构，</a:t>
            </a:r>
            <a:r>
              <a:rPr lang="zh-CN" altLang="en-US" sz="1800">
                <a:cs typeface="+mn-lt"/>
              </a:rPr>
              <a:t>使得内存管理变得更加困难（线程池模式下更甚），为此在逻辑上</a:t>
            </a:r>
            <a:r>
              <a:rPr lang="zh-CN" altLang="en-US" sz="1800">
                <a:cs typeface="+mn-lt"/>
              </a:rPr>
              <a:t>对内存上下文（仅讨论</a:t>
            </a:r>
            <a:r>
              <a:rPr lang="zh-CN" altLang="en-US" sz="1800">
                <a:cs typeface="+mn-lt"/>
              </a:rPr>
              <a:t>堆内存）进行</a:t>
            </a:r>
            <a:r>
              <a:rPr lang="zh-CN" altLang="en-US" sz="1800">
                <a:cs typeface="+mn-lt"/>
              </a:rPr>
              <a:t>分类：</a:t>
            </a:r>
            <a:endParaRPr lang="zh-CN" altLang="en-US" sz="1800">
              <a:cs typeface="+mn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800">
                <a:solidFill>
                  <a:schemeClr val="tx1"/>
                </a:solidFill>
                <a:cs typeface="+mn-lt"/>
              </a:rPr>
              <a:t>实例（instance）级别内存</a:t>
            </a:r>
            <a:r>
              <a:rPr lang="zh-CN" altLang="en-US" sz="1800">
                <a:cs typeface="+mn-lt"/>
              </a:rPr>
              <a:t>：全局可见，进程运行期间持续</a:t>
            </a:r>
            <a:r>
              <a:rPr lang="zh-CN" altLang="en-US" sz="1800">
                <a:cs typeface="+mn-lt"/>
              </a:rPr>
              <a:t>存在。</a:t>
            </a:r>
            <a:endParaRPr lang="zh-CN" altLang="en-US" sz="1800">
              <a:cs typeface="+mn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800">
                <a:solidFill>
                  <a:schemeClr val="tx1"/>
                </a:solidFill>
                <a:cs typeface="+mn-lt"/>
              </a:rPr>
              <a:t>线程（thread）级别内存：属于该线程，由线程自身进行管理。</a:t>
            </a:r>
            <a:endParaRPr lang="zh-CN" altLang="en-US" sz="1800">
              <a:solidFill>
                <a:schemeClr val="tx1"/>
              </a:solidFill>
              <a:cs typeface="+mn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800">
                <a:solidFill>
                  <a:schemeClr val="tx1"/>
                </a:solidFill>
                <a:cs typeface="+mn-lt"/>
              </a:rPr>
              <a:t>会话（session）级别内存：属于该会话（非线程池模式实际上就是线程内存，线程池模式则和线程内存区别</a:t>
            </a:r>
            <a:r>
              <a:rPr lang="zh-CN" altLang="en-US" sz="1800">
                <a:solidFill>
                  <a:schemeClr val="tx1"/>
                </a:solidFill>
                <a:cs typeface="+mn-lt"/>
              </a:rPr>
              <a:t>开来），由会话自身进行</a:t>
            </a:r>
            <a:r>
              <a:rPr lang="zh-CN" altLang="en-US" sz="1800">
                <a:solidFill>
                  <a:schemeClr val="tx1"/>
                </a:solidFill>
                <a:cs typeface="+mn-lt"/>
              </a:rPr>
              <a:t>管理。</a:t>
            </a:r>
            <a:endParaRPr lang="zh-CN" altLang="en-US" sz="1800">
              <a:solidFill>
                <a:schemeClr val="tx1"/>
              </a:solidFill>
              <a:cs typeface="+mn-lt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1800">
              <a:solidFill>
                <a:schemeClr val="tx1"/>
              </a:solidFill>
              <a:cs typeface="+mn-lt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1800">
              <a:solidFill>
                <a:schemeClr val="tx1"/>
              </a:solidFill>
              <a:cs typeface="+mn-lt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1800">
              <a:solidFill>
                <a:schemeClr val="tx1"/>
              </a:solidFill>
              <a:cs typeface="+mn-lt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1800">
              <a:solidFill>
                <a:schemeClr val="tx1"/>
              </a:solidFill>
              <a:cs typeface="+mn-lt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1800">
              <a:solidFill>
                <a:schemeClr val="tx1"/>
              </a:solidFill>
              <a:cs typeface="+mn-lt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1800">
              <a:solidFill>
                <a:schemeClr val="tx1"/>
              </a:solidFill>
              <a:cs typeface="+mn-lt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800">
                <a:solidFill>
                  <a:schemeClr val="tx1"/>
                </a:solidFill>
                <a:cs typeface="+mn-lt"/>
              </a:rPr>
              <a:t>【</a:t>
            </a:r>
            <a:r>
              <a:rPr lang="zh-CN" altLang="en-US" sz="1800">
                <a:solidFill>
                  <a:schemeClr val="tx1"/>
                </a:solidFill>
                <a:cs typeface="+mn-lt"/>
              </a:rPr>
              <a:t>注】：由于多线程架构特点，堆内存实际上是全局可见</a:t>
            </a:r>
            <a:r>
              <a:rPr lang="zh-CN" altLang="en-US" sz="1800">
                <a:solidFill>
                  <a:schemeClr val="tx1"/>
                </a:solidFill>
                <a:cs typeface="+mn-lt"/>
              </a:rPr>
              <a:t>的。</a:t>
            </a:r>
            <a:endParaRPr lang="zh-CN" altLang="en-US" sz="1800">
              <a:solidFill>
                <a:schemeClr val="tx1"/>
              </a:solidFill>
              <a:cs typeface="+mn-lt"/>
            </a:endParaRPr>
          </a:p>
        </p:txBody>
      </p:sp>
      <p:pic>
        <p:nvPicPr>
          <p:cNvPr id="5" name="图片 4" descr="mcx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25395" y="3686175"/>
            <a:ext cx="6483350" cy="25444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tags/tag1.xml><?xml version="1.0" encoding="utf-8"?>
<p:tagLst xmlns:p="http://schemas.openxmlformats.org/presentationml/2006/main">
  <p:tag name="COMMONDATA" val="eyJoZGlkIjoiNWIxMTZiZDVhMmM3ZDUzOGExY2FhZmQyMTg2Nzc4YTMifQ=="/>
  <p:tag name="KSO_WPP_MARK_KEY" val="4fe0cccb-ba17-4221-9f19-84d4d42911b9"/>
</p:tagLst>
</file>

<file path=ppt/theme/theme1.xml><?xml version="1.0" encoding="utf-8"?>
<a:theme xmlns:a="http://schemas.openxmlformats.org/drawingml/2006/main" name="1_默认主题">
  <a:themeElements>
    <a:clrScheme name="自定义 136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F9000"/>
      </a:accent1>
      <a:accent2>
        <a:srgbClr val="1C2087"/>
      </a:accent2>
      <a:accent3>
        <a:srgbClr val="939393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7004</Words>
  <Application>WPS 表格</Application>
  <PresentationFormat>自定义</PresentationFormat>
  <Paragraphs>159</Paragraphs>
  <Slides>22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43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66" baseType="lpstr">
      <vt:lpstr>Arial</vt:lpstr>
      <vt:lpstr>宋体</vt:lpstr>
      <vt:lpstr>Wingdings</vt:lpstr>
      <vt:lpstr>Arial</vt:lpstr>
      <vt:lpstr>微软雅黑</vt:lpstr>
      <vt:lpstr>Source Han Sans CN</vt:lpstr>
      <vt:lpstr>苹方-简</vt:lpstr>
      <vt:lpstr>汉仪旗黑</vt:lpstr>
      <vt:lpstr>造字工房朗倩（非商用）常规体</vt:lpstr>
      <vt:lpstr>Thonburi</vt:lpstr>
      <vt:lpstr>方正正大黑</vt:lpstr>
      <vt:lpstr>汉仪中黑KW</vt:lpstr>
      <vt:lpstr>Arial Unicode MS</vt:lpstr>
      <vt:lpstr>Times New Roman</vt:lpstr>
      <vt:lpstr>微软雅黑 Light</vt:lpstr>
      <vt:lpstr>Calibri</vt:lpstr>
      <vt:lpstr>宋体</vt:lpstr>
      <vt:lpstr>Helvetica Neue</vt:lpstr>
      <vt:lpstr>汉仪书宋二KW</vt:lpstr>
      <vt:lpstr>Calibri</vt:lpstr>
      <vt:lpstr/>
      <vt:lpstr>Wingdings</vt:lpstr>
      <vt:lpstr>微软雅黑</vt:lpstr>
      <vt:lpstr>微软雅黑 Light</vt:lpstr>
      <vt:lpstr>方正正大黑</vt:lpstr>
      <vt:lpstr>Hiragino Sans CNS W3</vt:lpstr>
      <vt:lpstr>Hiragino Sans GB W3</vt:lpstr>
      <vt:lpstr>STHeiti Light</vt:lpstr>
      <vt:lpstr>SimSong Regular</vt:lpstr>
      <vt:lpstr>Lantinghei TC Extralight</vt:lpstr>
      <vt:lpstr>Lantinghei SC Extralight</vt:lpstr>
      <vt:lpstr>Kaiti SC Regular</vt:lpstr>
      <vt:lpstr>儷黑 Pro</vt:lpstr>
      <vt:lpstr>蘋果儷細宋</vt:lpstr>
      <vt:lpstr>蘋果儷中黑</vt:lpstr>
      <vt:lpstr>PingFang HK Regular</vt:lpstr>
      <vt:lpstr>PingFang SC Regular</vt:lpstr>
      <vt:lpstr>Brush Script MT</vt:lpstr>
      <vt:lpstr>BM Jua</vt:lpstr>
      <vt:lpstr>Baghdad</vt:lpstr>
      <vt:lpstr>Xingkai TC Light</vt:lpstr>
      <vt:lpstr>Hannotate SC Regular</vt:lpstr>
      <vt:lpstr>Songti TC Regular</vt:lpstr>
      <vt:lpstr>1_默认主题</vt:lpstr>
      <vt:lpstr>PowerPoint 演示文稿</vt:lpstr>
      <vt:lpstr>职责和原则</vt:lpstr>
      <vt:lpstr>PowerPoint 演示文稿</vt:lpstr>
      <vt:lpstr>原则（公司）</vt:lpstr>
      <vt:lpstr>原则（研发体系）</vt:lpstr>
      <vt:lpstr>原则（研发体系）</vt:lpstr>
      <vt:lpstr>要点-招聘责任</vt:lpstr>
      <vt:lpstr>要点-学历和经验要求</vt:lpstr>
      <vt:lpstr>要点-学历和经验要求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</dc:creator>
  <cp:lastModifiedBy>王正侣</cp:lastModifiedBy>
  <cp:revision>3281</cp:revision>
  <dcterms:created xsi:type="dcterms:W3CDTF">2023-01-07T07:44:24Z</dcterms:created>
  <dcterms:modified xsi:type="dcterms:W3CDTF">2023-01-07T07:44:24Z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2052-4.6.1.7467</vt:lpwstr>
  </property>
  <property fmtid="{D5CDD505-2E9C-101B-9397-08002B2CF9AE}" pid="3" name="ICV">
    <vt:lpwstr>C94A52E2AE444B42B88304BEFFE60EA9</vt:lpwstr>
  </property>
</Properties>
</file>

<file path=docProps/thumbnail.jpeg>
</file>